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5" r:id="rId1"/>
  </p:sldMasterIdLst>
  <p:notesMasterIdLst>
    <p:notesMasterId r:id="rId29"/>
  </p:notesMasterIdLst>
  <p:handoutMasterIdLst>
    <p:handoutMasterId r:id="rId30"/>
  </p:handoutMasterIdLst>
  <p:sldIdLst>
    <p:sldId id="668" r:id="rId2"/>
    <p:sldId id="551" r:id="rId3"/>
    <p:sldId id="525" r:id="rId4"/>
    <p:sldId id="586" r:id="rId5"/>
    <p:sldId id="256" r:id="rId6"/>
    <p:sldId id="649" r:id="rId7"/>
    <p:sldId id="664" r:id="rId8"/>
    <p:sldId id="526" r:id="rId9"/>
    <p:sldId id="556" r:id="rId10"/>
    <p:sldId id="650" r:id="rId11"/>
    <p:sldId id="669" r:id="rId12"/>
    <p:sldId id="651" r:id="rId13"/>
    <p:sldId id="670" r:id="rId14"/>
    <p:sldId id="665" r:id="rId15"/>
    <p:sldId id="653" r:id="rId16"/>
    <p:sldId id="671" r:id="rId17"/>
    <p:sldId id="666" r:id="rId18"/>
    <p:sldId id="675" r:id="rId19"/>
    <p:sldId id="604" r:id="rId20"/>
    <p:sldId id="654" r:id="rId21"/>
    <p:sldId id="655" r:id="rId22"/>
    <p:sldId id="547" r:id="rId23"/>
    <p:sldId id="657" r:id="rId24"/>
    <p:sldId id="658" r:id="rId25"/>
    <p:sldId id="674" r:id="rId26"/>
    <p:sldId id="672" r:id="rId27"/>
    <p:sldId id="673" r:id="rId28"/>
  </p:sldIdLst>
  <p:sldSz cx="12190413" cy="6859588"/>
  <p:notesSz cx="6858000" cy="9144000"/>
  <p:embeddedFontLst>
    <p:embeddedFont>
      <p:font typeface="等线" pitchFamily="2" charset="-122"/>
      <p:regular r:id="rId31"/>
      <p:bold r:id="rId32"/>
    </p:embeddedFont>
    <p:embeddedFont>
      <p:font typeface="隶书" pitchFamily="49" charset="-122"/>
      <p:regular r:id="rId33"/>
    </p:embeddedFont>
    <p:embeddedFont>
      <p:font typeface="Calibri" pitchFamily="34" charset="0"/>
      <p:regular r:id="rId34"/>
      <p:bold r:id="rId35"/>
      <p:italic r:id="rId36"/>
      <p:boldItalic r:id="rId37"/>
    </p:embeddedFont>
    <p:embeddedFont>
      <p:font typeface="黑体" pitchFamily="49" charset="-122"/>
      <p:regular r:id="rId38"/>
    </p:embeddedFont>
    <p:embeddedFont>
      <p:font typeface="楷体" pitchFamily="49" charset="-122"/>
      <p:regular r:id="rId39"/>
    </p:embeddedFont>
    <p:embeddedFont>
      <p:font typeface="Cambria Math" pitchFamily="18" charset="0"/>
      <p:regular r:id="rId40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609585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21917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828754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438339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3047924" algn="l" defTabSz="121917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3657509" algn="l" defTabSz="121917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4267093" algn="l" defTabSz="121917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4876678" algn="l" defTabSz="121917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B0"/>
    <a:srgbClr val="FD9F00"/>
    <a:srgbClr val="4EC1B8"/>
    <a:srgbClr val="4ECE9F"/>
    <a:srgbClr val="77CF2E"/>
    <a:srgbClr val="85BD4B"/>
    <a:srgbClr val="B8E5F8"/>
    <a:srgbClr val="E0F1EF"/>
    <a:srgbClr val="FFE916"/>
    <a:srgbClr val="FDDC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2" autoAdjust="0"/>
    <p:restoredTop sz="95062" autoAdjust="0"/>
  </p:normalViewPr>
  <p:slideViewPr>
    <p:cSldViewPr showGuides="1">
      <p:cViewPr>
        <p:scale>
          <a:sx n="100" d="100"/>
          <a:sy n="100" d="100"/>
        </p:scale>
        <p:origin x="-1062" y="-192"/>
      </p:cViewPr>
      <p:guideLst>
        <p:guide orient="horz" pos="2238"/>
        <p:guide pos="390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font" Target="fonts/font10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5.fntdata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18006E18-4BEF-4595-B3B6-2ABF2F04905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343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395A52D7-8F67-41F0-A534-CB8A9A4DB92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93957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6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0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228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484775" y="356928"/>
            <a:ext cx="2165551" cy="69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76" tIns="60938" rIns="121876" bIns="609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1" lang="zh-CN" altLang="en-US" sz="37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863600" y="1049034"/>
            <a:ext cx="11328400" cy="847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5354" y="260780"/>
            <a:ext cx="654473" cy="92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12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753444" y="328588"/>
            <a:ext cx="10682696" cy="62659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731426" y="1220328"/>
            <a:ext cx="6727583" cy="115310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462819" y="1333059"/>
            <a:ext cx="3263938" cy="779881"/>
          </a:xfrm>
          <a:prstGeom prst="rect">
            <a:avLst/>
          </a:prstGeom>
          <a:noFill/>
        </p:spPr>
        <p:txBody>
          <a:bodyPr wrap="square" lIns="121878" tIns="60939" rIns="121878" bIns="60939" rtlCol="0">
            <a:spAutoFit/>
          </a:bodyPr>
          <a:lstStyle/>
          <a:p>
            <a:pPr algn="ctr"/>
            <a:r>
              <a:rPr kumimoji="1" lang="zh-CN" altLang="en-US" sz="43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</a:p>
        </p:txBody>
      </p:sp>
    </p:spTree>
    <p:extLst>
      <p:ext uri="{BB962C8B-B14F-4D97-AF65-F5344CB8AC3E}">
        <p14:creationId xmlns:p14="http://schemas.microsoft.com/office/powerpoint/2010/main" val="95584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325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5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538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单元内容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1124634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1050220" y="214258"/>
            <a:ext cx="4663053" cy="696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3700" dirty="0" smtClean="0">
                <a:solidFill>
                  <a:schemeClr val="tx1"/>
                </a:solidFill>
                <a:latin typeface="+mn-lt"/>
                <a:ea typeface="黑体" panose="02010609060101010101" pitchFamily="49" charset="-122"/>
              </a:rPr>
              <a:t>单元内容结构图</a:t>
            </a:r>
            <a:endParaRPr kumimoji="1" lang="zh-CN" altLang="en-US" sz="3700" dirty="0">
              <a:solidFill>
                <a:schemeClr val="tx1"/>
              </a:solidFill>
              <a:latin typeface="+mn-lt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518093" y="865494"/>
            <a:ext cx="4031475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521477" y="313634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78" tIns="60939" rIns="121878" bIns="60939" anchor="ctr"/>
          <a:lstStyle/>
          <a:p>
            <a:pPr algn="ctr">
              <a:defRPr/>
            </a:pPr>
            <a:endParaRPr kumimoji="1" lang="zh-CN" altLang="en-US" sz="29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03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5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521477" y="313634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78" tIns="60939" rIns="121878" bIns="60939" anchor="ctr"/>
          <a:lstStyle/>
          <a:p>
            <a:pPr algn="ctr">
              <a:defRPr/>
            </a:pPr>
            <a:endParaRPr kumimoji="1" lang="zh-CN" altLang="en-US" sz="29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1034096" y="172209"/>
            <a:ext cx="2140095" cy="696121"/>
          </a:xfrm>
          <a:prstGeom prst="rect">
            <a:avLst/>
          </a:prstGeom>
          <a:noFill/>
        </p:spPr>
        <p:txBody>
          <a:bodyPr wrap="square" lIns="121878" tIns="60939" rIns="121878" bIns="60939" rtlCol="0">
            <a:spAutoFit/>
          </a:bodyPr>
          <a:lstStyle/>
          <a:p>
            <a:r>
              <a:rPr kumimoji="1" lang="zh-CN" altLang="en-US" sz="37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69059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重难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1124634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1050220" y="214258"/>
            <a:ext cx="4663053" cy="696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3700" dirty="0" smtClean="0">
                <a:solidFill>
                  <a:schemeClr val="tx1"/>
                </a:solidFill>
                <a:latin typeface="+mn-lt"/>
                <a:ea typeface="黑体" panose="02010609060101010101" pitchFamily="49" charset="-122"/>
              </a:rPr>
              <a:t>学习重难点</a:t>
            </a:r>
            <a:endParaRPr kumimoji="1" lang="zh-CN" altLang="en-US" sz="3700" dirty="0">
              <a:solidFill>
                <a:schemeClr val="tx1"/>
              </a:solidFill>
              <a:latin typeface="+mn-lt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518093" y="865494"/>
            <a:ext cx="30716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521477" y="313634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78" tIns="60939" rIns="121878" bIns="60939" anchor="ctr"/>
          <a:lstStyle/>
          <a:p>
            <a:pPr algn="ctr">
              <a:defRPr/>
            </a:pPr>
            <a:endParaRPr kumimoji="1" lang="zh-CN" altLang="en-US" sz="29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681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5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6" y="169372"/>
            <a:ext cx="2140095" cy="696121"/>
          </a:xfrm>
          <a:prstGeom prst="rect">
            <a:avLst/>
          </a:prstGeom>
          <a:noFill/>
        </p:spPr>
        <p:txBody>
          <a:bodyPr wrap="square" lIns="121878" tIns="60939" rIns="121878" bIns="60939" rtlCol="0">
            <a:spAutoFit/>
          </a:bodyPr>
          <a:lstStyle/>
          <a:p>
            <a:r>
              <a:rPr kumimoji="1" lang="zh-CN" altLang="en-US" sz="37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4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78" tIns="60939" rIns="121878" bIns="60939" anchor="ctr"/>
          <a:lstStyle/>
          <a:p>
            <a:pPr algn="ctr">
              <a:defRPr/>
            </a:pPr>
            <a:endParaRPr kumimoji="1" lang="zh-CN" altLang="en-US" sz="29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489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5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6" y="180758"/>
            <a:ext cx="2140095" cy="696121"/>
          </a:xfrm>
          <a:prstGeom prst="rect">
            <a:avLst/>
          </a:prstGeom>
          <a:noFill/>
        </p:spPr>
        <p:txBody>
          <a:bodyPr wrap="square" lIns="121878" tIns="60939" rIns="121878" bIns="60939" rtlCol="0">
            <a:spAutoFit/>
          </a:bodyPr>
          <a:lstStyle/>
          <a:p>
            <a:r>
              <a:rPr kumimoji="1" lang="zh-CN" altLang="en-US" sz="37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4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78" tIns="60939" rIns="121878" bIns="60939" anchor="ctr"/>
          <a:lstStyle/>
          <a:p>
            <a:pPr algn="ctr">
              <a:defRPr/>
            </a:pPr>
            <a:endParaRPr kumimoji="1" lang="zh-CN" altLang="en-US" sz="29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897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5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6" y="172209"/>
            <a:ext cx="2140095" cy="696121"/>
          </a:xfrm>
          <a:prstGeom prst="rect">
            <a:avLst/>
          </a:prstGeom>
          <a:noFill/>
        </p:spPr>
        <p:txBody>
          <a:bodyPr wrap="square" lIns="121878" tIns="60939" rIns="121878" bIns="60939" rtlCol="0">
            <a:spAutoFit/>
          </a:bodyPr>
          <a:lstStyle/>
          <a:p>
            <a:r>
              <a:rPr kumimoji="1" lang="zh-CN" altLang="en-US" sz="37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4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78" tIns="60939" rIns="121878" bIns="60939" anchor="ctr"/>
          <a:lstStyle/>
          <a:p>
            <a:pPr algn="ctr">
              <a:defRPr/>
            </a:pPr>
            <a:endParaRPr kumimoji="1" lang="zh-CN" altLang="en-US" sz="29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356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5" y="1124633"/>
            <a:ext cx="12190413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518095" y="865493"/>
            <a:ext cx="2601171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1034096" y="172209"/>
            <a:ext cx="2140095" cy="696121"/>
          </a:xfrm>
          <a:prstGeom prst="rect">
            <a:avLst/>
          </a:prstGeom>
          <a:noFill/>
        </p:spPr>
        <p:txBody>
          <a:bodyPr wrap="square" lIns="121878" tIns="60939" rIns="121878" bIns="60939" rtlCol="0">
            <a:spAutoFit/>
          </a:bodyPr>
          <a:lstStyle/>
          <a:p>
            <a:r>
              <a:rPr kumimoji="1" lang="zh-CN" altLang="en-US" sz="37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521477" y="313634"/>
            <a:ext cx="479938" cy="480111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78" tIns="60939" rIns="121878" bIns="60939" anchor="ctr"/>
          <a:lstStyle/>
          <a:p>
            <a:pPr algn="ctr">
              <a:defRPr/>
            </a:pPr>
            <a:endParaRPr kumimoji="1" lang="zh-CN" altLang="en-US" sz="29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2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4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562" y="260834"/>
            <a:ext cx="1712277" cy="69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85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706" r:id="rId3"/>
    <p:sldLayoutId id="2147483698" r:id="rId4"/>
    <p:sldLayoutId id="2147483707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927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098" indent="-457098" algn="l" defTabSz="1218927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377" indent="-380915" algn="l" defTabSz="1218927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58" indent="-304732" algn="l" defTabSz="1218927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120" indent="-304732" algn="l" defTabSz="1218927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582" indent="-304732" algn="l" defTabSz="1218927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046" indent="-304732" algn="l" defTabSz="12189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509" indent="-304732" algn="l" defTabSz="12189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0972" indent="-304732" algn="l" defTabSz="12189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435" indent="-304732" algn="l" defTabSz="12189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9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63" algn="l" defTabSz="12189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27" algn="l" defTabSz="12189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89" algn="l" defTabSz="12189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851" algn="l" defTabSz="12189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14" algn="l" defTabSz="12189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778" algn="l" defTabSz="12189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240" algn="l" defTabSz="12189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703" algn="l" defTabSz="12189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350790" y="3285778"/>
            <a:ext cx="9217024" cy="1969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2" tIns="60952" rIns="121902" bIns="60952">
            <a:spAutoFit/>
          </a:bodyPr>
          <a:lstStyle>
            <a:lvl1pPr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95575" algn="l"/>
              </a:tabLst>
              <a:defRPr sz="2000" b="1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en-US" sz="4800" b="0" dirty="0">
                <a:latin typeface="黑体" pitchFamily="2" charset="-122"/>
                <a:ea typeface="黑体" pitchFamily="2" charset="-122"/>
              </a:rPr>
              <a:t>  </a:t>
            </a:r>
            <a:r>
              <a:rPr kumimoji="1" lang="en-US" altLang="en-US" sz="4800" b="0" dirty="0" smtClean="0">
                <a:latin typeface="黑体" pitchFamily="2" charset="-122"/>
                <a:ea typeface="黑体" pitchFamily="2" charset="-122"/>
              </a:rPr>
              <a:t>3.1</a:t>
            </a:r>
            <a:r>
              <a:rPr kumimoji="1" lang="en-US" altLang="zh-CN" sz="4800" b="0" dirty="0" smtClean="0">
                <a:latin typeface="黑体" pitchFamily="2" charset="-122"/>
                <a:ea typeface="黑体" pitchFamily="2" charset="-122"/>
              </a:rPr>
              <a:t>  </a:t>
            </a:r>
            <a:r>
              <a:rPr kumimoji="1" lang="zh-CN" altLang="en-US" sz="4800" b="0" dirty="0" smtClean="0">
                <a:latin typeface="黑体" pitchFamily="2" charset="-122"/>
                <a:ea typeface="黑体" pitchFamily="2" charset="-122"/>
              </a:rPr>
              <a:t>列代数式表示数量关系</a:t>
            </a:r>
            <a:endParaRPr kumimoji="1" lang="en-US" altLang="zh-CN" sz="4800" b="0" dirty="0" smtClean="0">
              <a:latin typeface="黑体" pitchFamily="2" charset="-122"/>
              <a:ea typeface="黑体" pitchFamily="2" charset="-122"/>
            </a:endParaRPr>
          </a:p>
          <a:p>
            <a:pPr algn="ctr" eaLnBrk="1" hangingPunct="1">
              <a:spcBef>
                <a:spcPct val="50000"/>
              </a:spcBef>
            </a:pPr>
            <a:r>
              <a:rPr kumimoji="1"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 第</a:t>
            </a:r>
            <a:r>
              <a:rPr kumimoji="1" lang="en-US" altLang="zh-CN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1</a:t>
            </a:r>
            <a:r>
              <a:rPr kumimoji="1" lang="zh-CN" altLang="en-US" sz="4800" b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课时   用字母表示数</a:t>
            </a:r>
            <a:endParaRPr kumimoji="1" lang="en-US" altLang="zh-CN" sz="4800" b="0" dirty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506223" y="1812320"/>
            <a:ext cx="7950728" cy="1231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2" tIns="60952" rIns="121902" bIns="60952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kumimoji="1" lang="en-US" altLang="en-US" sz="7200" dirty="0" smtClean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第</a:t>
            </a:r>
            <a:r>
              <a:rPr kumimoji="1" lang="zh-CN" altLang="en-US" sz="7200" dirty="0" smtClean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三</a:t>
            </a:r>
            <a:r>
              <a:rPr kumimoji="1" lang="en-US" altLang="en-US" sz="7200" dirty="0" smtClean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章</a:t>
            </a:r>
            <a:r>
              <a:rPr kumimoji="1" lang="zh-CN" altLang="en-US" sz="7200" dirty="0" smtClean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  代数式</a:t>
            </a:r>
            <a:endParaRPr kumimoji="1" lang="zh-CN" altLang="en-US" sz="7200" dirty="0">
              <a:solidFill>
                <a:prstClr val="black"/>
              </a:solidFill>
              <a:latin typeface="隶书" pitchFamily="49" charset="-122"/>
              <a:ea typeface="隶书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5117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85101" y="2133650"/>
            <a:ext cx="11057720" cy="3077762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问题：</a:t>
            </a: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(1)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苹果原价是</a:t>
            </a:r>
            <a:r>
              <a:rPr lang="en-US" altLang="zh-CN" sz="3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p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元</a:t>
            </a: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/kg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，现在按九折优惠出售，用代数式表示苹果的售价；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(2)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一个长方形的长是</a:t>
            </a: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0.9m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，宽是</a:t>
            </a:r>
            <a:r>
              <a:rPr lang="en-US" altLang="zh-CN" sz="3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p</a:t>
            </a: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m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，用代数式表示这个长方形的面积</a:t>
            </a:r>
            <a:r>
              <a:rPr lang="zh-CN" altLang="en-US" sz="32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；</a:t>
            </a:r>
            <a:endParaRPr lang="zh-CN" altLang="en-US" sz="32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871070" y="3007613"/>
            <a:ext cx="3052683" cy="6139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0.9</a:t>
            </a:r>
            <a:r>
              <a:rPr lang="en-US" sz="32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p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元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/kg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871070" y="4797946"/>
            <a:ext cx="1776922" cy="6139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0.9</a:t>
            </a:r>
            <a:r>
              <a:rPr lang="en-US" sz="32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p</a:t>
            </a:r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m</a:t>
            </a:r>
            <a:r>
              <a:rPr lang="en-US" sz="3200" b="1" baseline="30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endParaRPr lang="zh-CN" altLang="en-US" sz="3200" b="1" baseline="30000" dirty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985101" y="1378028"/>
            <a:ext cx="5326129" cy="584775"/>
            <a:chOff x="460374" y="894552"/>
            <a:chExt cx="5326129" cy="584775"/>
          </a:xfrm>
        </p:grpSpPr>
        <p:grpSp>
          <p:nvGrpSpPr>
            <p:cNvPr id="19" name="组合 18"/>
            <p:cNvGrpSpPr/>
            <p:nvPr/>
          </p:nvGrpSpPr>
          <p:grpSpPr>
            <a:xfrm>
              <a:off x="460374" y="894552"/>
              <a:ext cx="5326129" cy="584775"/>
              <a:chOff x="460374" y="894552"/>
              <a:chExt cx="5326129" cy="584775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460374" y="916940"/>
                <a:ext cx="2373801" cy="54000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2" name="文本框 22"/>
              <p:cNvSpPr txBox="1"/>
              <p:nvPr/>
            </p:nvSpPr>
            <p:spPr>
              <a:xfrm>
                <a:off x="560661" y="894552"/>
                <a:ext cx="522584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32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活动二</a:t>
                </a:r>
                <a:r>
                  <a:rPr lang="en-US" altLang="zh-CN" sz="32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32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32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20" name="直接连接符 19"/>
            <p:cNvCxnSpPr/>
            <p:nvPr/>
          </p:nvCxnSpPr>
          <p:spPr>
            <a:xfrm>
              <a:off x="554355" y="914400"/>
              <a:ext cx="0" cy="54000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38622" y="1778535"/>
            <a:ext cx="11057720" cy="3077762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</a:t>
            </a: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3)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某产品前年的产量是</a:t>
            </a:r>
            <a:r>
              <a:rPr lang="en-US" altLang="zh-CN" sz="3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n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件，去年的产量比前年产量的</a:t>
            </a: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倍少</a:t>
            </a: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10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件，用代数式表示去年的产量；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(4)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一个长方体水池底面的长和宽都是</a:t>
            </a:r>
            <a:r>
              <a:rPr lang="en-US" altLang="zh-CN" sz="3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m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，高是</a:t>
            </a:r>
            <a:r>
              <a:rPr lang="en-US" altLang="zh-CN" sz="3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h</a:t>
            </a: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m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，池内水的体积占水池容积的三分之一，用代数式表示池内水的体积</a:t>
            </a: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103318" y="2637706"/>
            <a:ext cx="3052683" cy="6139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en-US" altLang="zh-CN" sz="32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n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-10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）件</a:t>
            </a:r>
            <a:endParaRPr lang="en-US" altLang="zh-CN" sz="3200" b="1" dirty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/>
              <p:cNvSpPr txBox="1"/>
              <p:nvPr/>
            </p:nvSpPr>
            <p:spPr>
              <a:xfrm>
                <a:off x="7319342" y="4856297"/>
                <a:ext cx="3052683" cy="912233"/>
              </a:xfrm>
              <a:prstGeom prst="rect">
                <a:avLst/>
              </a:prstGeom>
              <a:noFill/>
            </p:spPr>
            <p:txBody>
              <a:bodyPr wrap="square" lIns="121917" tIns="60958" rIns="121917" bIns="60958" rtlCol="0">
                <a:spAutoFit/>
              </a:bodyPr>
              <a:lstStyle/>
              <a:p>
                <a:r>
                  <a:rPr lang="en-US" altLang="zh-CN" sz="3200" b="1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32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32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3</m:t>
                        </m:r>
                      </m:den>
                    </m:f>
                    <m:r>
                      <a:rPr lang="zh-CN" altLang="en-US" sz="3200" i="1" dirty="0">
                        <a:solidFill>
                          <a:srgbClr val="FF0000"/>
                        </a:solidFill>
                        <a:latin typeface="Cambria Math"/>
                        <a:ea typeface="黑体" panose="02010609060101010101" pitchFamily="49" charset="-122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altLang="zh-CN" sz="3200" b="1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</a:t>
                </a:r>
                <a:r>
                  <a:rPr lang="en-US" altLang="zh-CN" sz="3200" b="1" baseline="300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en-US" altLang="zh-CN" sz="3200" b="1" i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h</a:t>
                </a:r>
                <a:r>
                  <a:rPr lang="en-US" altLang="zh-CN" sz="3200" b="1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m</a:t>
                </a:r>
                <a:r>
                  <a:rPr lang="en-US" altLang="zh-CN" sz="3200" b="1" baseline="30000" dirty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3</a:t>
                </a:r>
              </a:p>
            </p:txBody>
          </p:sp>
        </mc:Choice>
        <mc:Fallback xmlns=""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9342" y="4856297"/>
                <a:ext cx="3052683" cy="912233"/>
              </a:xfrm>
              <a:prstGeom prst="rect">
                <a:avLst/>
              </a:prstGeom>
              <a:blipFill rotWithShape="1">
                <a:blip r:embed="rId2"/>
                <a:stretch>
                  <a:fillRect b="-67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6358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1"/>
          <p:cNvSpPr txBox="1"/>
          <p:nvPr/>
        </p:nvSpPr>
        <p:spPr>
          <a:xfrm>
            <a:off x="969385" y="2349674"/>
            <a:ext cx="10930737" cy="1884003"/>
          </a:xfrm>
          <a:prstGeom prst="rect">
            <a:avLst/>
          </a:prstGeom>
          <a:noFill/>
        </p:spPr>
        <p:txBody>
          <a:bodyPr wrap="square" lIns="121917" tIns="60958" rIns="121917" bIns="60958" rtlCol="0" anchor="t"/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括号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若代数式是和或差的形式，要把整个式子用括号括起来，再在后面加单位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985101" y="1378028"/>
            <a:ext cx="5326129" cy="584775"/>
            <a:chOff x="460374" y="894552"/>
            <a:chExt cx="5326129" cy="584775"/>
          </a:xfrm>
        </p:grpSpPr>
        <p:grpSp>
          <p:nvGrpSpPr>
            <p:cNvPr id="19" name="组合 18"/>
            <p:cNvGrpSpPr/>
            <p:nvPr/>
          </p:nvGrpSpPr>
          <p:grpSpPr>
            <a:xfrm>
              <a:off x="460374" y="894552"/>
              <a:ext cx="5326129" cy="584775"/>
              <a:chOff x="460374" y="894552"/>
              <a:chExt cx="5326129" cy="584775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460374" y="916940"/>
                <a:ext cx="2373801" cy="54000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2" name="文本框 22"/>
              <p:cNvSpPr txBox="1"/>
              <p:nvPr/>
            </p:nvSpPr>
            <p:spPr>
              <a:xfrm>
                <a:off x="560661" y="894552"/>
                <a:ext cx="522584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32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活动二</a:t>
                </a:r>
                <a:r>
                  <a:rPr lang="en-US" altLang="zh-CN" sz="32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32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【一起归纳】</a:t>
                </a:r>
                <a:endParaRPr lang="zh-CN" altLang="en-US" sz="32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20" name="直接连接符 19"/>
            <p:cNvCxnSpPr/>
            <p:nvPr/>
          </p:nvCxnSpPr>
          <p:spPr>
            <a:xfrm>
              <a:off x="554355" y="914400"/>
              <a:ext cx="0" cy="54000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8938" y="1269552"/>
            <a:ext cx="1087891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乘号：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①数字与数字乘时用“×”。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②数字与字母、字母与字母相乘时，乘号用“·”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或</a:t>
            </a:r>
            <a:endParaRPr lang="en-US" altLang="zh-CN" sz="3200" b="1" dirty="0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省略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不写.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③带分数与字母相乘,必须化为假分数。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en-US" altLang="zh-CN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除号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除法运算要写成分数的形式．</a:t>
            </a:r>
            <a:endParaRPr lang="zh-CN" altLang="en-US" sz="3200" dirty="0"/>
          </a:p>
        </p:txBody>
      </p:sp>
      <p:grpSp>
        <p:nvGrpSpPr>
          <p:cNvPr id="3" name="组合 2"/>
          <p:cNvGrpSpPr/>
          <p:nvPr/>
        </p:nvGrpSpPr>
        <p:grpSpPr>
          <a:xfrm>
            <a:off x="5519142" y="3383192"/>
            <a:ext cx="5309134" cy="2078591"/>
            <a:chOff x="7540" y="5013"/>
            <a:chExt cx="5668" cy="2268"/>
          </a:xfrm>
        </p:grpSpPr>
        <p:sp>
          <p:nvSpPr>
            <p:cNvPr id="4" name="AutoShape 8"/>
            <p:cNvSpPr/>
            <p:nvPr/>
          </p:nvSpPr>
          <p:spPr>
            <a:xfrm>
              <a:off x="7540" y="5013"/>
              <a:ext cx="5668" cy="2268"/>
            </a:xfrm>
            <a:prstGeom prst="cloudCallout">
              <a:avLst>
                <a:gd name="adj1" fmla="val -54171"/>
                <a:gd name="adj2" fmla="val -85753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sz="3700" b="1" dirty="0">
                <a:latin typeface="Times New Roman" panose="02020603050405020304" charset="0"/>
              </a:endParaRPr>
            </a:p>
          </p:txBody>
        </p:sp>
        <p:sp>
          <p:nvSpPr>
            <p:cNvPr id="5" name="文本框 11"/>
            <p:cNvSpPr txBox="1"/>
            <p:nvPr/>
          </p:nvSpPr>
          <p:spPr>
            <a:xfrm>
              <a:off x="8203" y="5767"/>
              <a:ext cx="4441" cy="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700">
                  <a:solidFill>
                    <a:srgbClr val="FFFF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代数式的书写规范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2098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1"/>
          <p:cNvSpPr txBox="1"/>
          <p:nvPr/>
        </p:nvSpPr>
        <p:spPr>
          <a:xfrm>
            <a:off x="969553" y="1341562"/>
            <a:ext cx="10930737" cy="1728192"/>
          </a:xfrm>
          <a:prstGeom prst="rect">
            <a:avLst/>
          </a:prstGeom>
          <a:noFill/>
        </p:spPr>
        <p:txBody>
          <a:bodyPr wrap="square" lIns="121917" tIns="60958" rIns="121917" bIns="60958" rtlCol="0" anchor="t"/>
          <a:lstStyle/>
          <a:p>
            <a:pPr>
              <a:lnSpc>
                <a:spcPct val="150000"/>
              </a:lnSpc>
            </a:pPr>
            <a:r>
              <a:rPr lang="en-US" altLang="zh-CN" sz="3700" b="1" dirty="0">
                <a:solidFill>
                  <a:srgbClr val="FF0000"/>
                </a:solidFill>
                <a:latin typeface="Times New Roman" pitchFamily="18" charset="0"/>
                <a:ea typeface="等线" panose="02010600030101010101" charset="-122"/>
                <a:cs typeface="Times New Roman" pitchFamily="18" charset="0"/>
              </a:rPr>
              <a:t>       </a:t>
            </a:r>
            <a:r>
              <a:rPr lang="zh-CN" altLang="en-US" sz="3700" b="1" dirty="0">
                <a:solidFill>
                  <a:srgbClr val="FF0000"/>
                </a:solidFill>
                <a:latin typeface="Times New Roman" pitchFamily="18" charset="0"/>
                <a:ea typeface="等线" panose="02010600030101010101" charset="-122"/>
                <a:cs typeface="Times New Roman" pitchFamily="18" charset="0"/>
              </a:rPr>
              <a:t>用字母表示数，同一个代数式可以表示不同实际问题中的数量关系</a:t>
            </a:r>
            <a:r>
              <a:rPr lang="en-US" altLang="zh-CN" sz="3700" b="1" dirty="0">
                <a:solidFill>
                  <a:srgbClr val="FF0000"/>
                </a:solidFill>
                <a:latin typeface="Times New Roman" pitchFamily="18" charset="0"/>
                <a:ea typeface="等线" panose="02010600030101010101" charset="-122"/>
                <a:cs typeface="Times New Roman" pitchFamily="18" charset="0"/>
              </a:rPr>
              <a:t>.   </a:t>
            </a:r>
            <a:endParaRPr lang="zh-CN" altLang="en-US" sz="13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728901" y="2957025"/>
            <a:ext cx="5309134" cy="2078591"/>
            <a:chOff x="7540" y="5117"/>
            <a:chExt cx="5668" cy="2268"/>
          </a:xfrm>
        </p:grpSpPr>
        <p:sp>
          <p:nvSpPr>
            <p:cNvPr id="8200" name="AutoShape 8"/>
            <p:cNvSpPr/>
            <p:nvPr/>
          </p:nvSpPr>
          <p:spPr>
            <a:xfrm>
              <a:off x="7540" y="5117"/>
              <a:ext cx="5668" cy="2268"/>
            </a:xfrm>
            <a:prstGeom prst="cloudCallout">
              <a:avLst>
                <a:gd name="adj1" fmla="val -95794"/>
                <a:gd name="adj2" fmla="val -53218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sz="37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203" y="5767"/>
              <a:ext cx="4919" cy="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700" dirty="0">
                  <a:solidFill>
                    <a:srgbClr val="FFFF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式的一般性、简洁性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94606" y="3213770"/>
            <a:ext cx="6192688" cy="3100845"/>
          </a:xfrm>
          <a:prstGeom prst="rect">
            <a:avLst/>
          </a:prstGeom>
          <a:noFill/>
        </p:spPr>
        <p:txBody>
          <a:bodyPr wrap="square" lIns="121917" tIns="60958" rIns="121917" bIns="60958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7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    </a:t>
            </a:r>
            <a:r>
              <a:rPr lang="zh-CN" altLang="en-US" sz="37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如上例中的</a:t>
            </a:r>
            <a:r>
              <a:rPr lang="en-US" altLang="zh-CN" sz="37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0.9</a:t>
            </a:r>
            <a:r>
              <a:rPr lang="en-US" altLang="zh-CN" sz="37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p</a:t>
            </a:r>
            <a:r>
              <a:rPr lang="zh-CN" altLang="en-US" sz="37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既可以表示苹果的售价，也可以表示长方形的</a:t>
            </a:r>
            <a:r>
              <a:rPr lang="zh-CN" altLang="en-US" sz="3700" b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面积。</a:t>
            </a:r>
            <a:endParaRPr lang="zh-CN" altLang="en-US" b="1" i="0" dirty="0">
              <a:solidFill>
                <a:srgbClr val="0000CC"/>
              </a:solidFill>
              <a:latin typeface="Times New Roman" pitchFamily="18" charset="0"/>
              <a:ea typeface="等线" panose="02010600030101010101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/>
              <p:cNvSpPr txBox="1"/>
              <p:nvPr/>
            </p:nvSpPr>
            <p:spPr>
              <a:xfrm>
                <a:off x="951912" y="1982606"/>
                <a:ext cx="11130524" cy="1816712"/>
              </a:xfrm>
              <a:prstGeom prst="rect">
                <a:avLst/>
              </a:prstGeom>
              <a:noFill/>
            </p:spPr>
            <p:txBody>
              <a:bodyPr wrap="square" lIns="121917" tIns="60958" rIns="121917" bIns="60958" rtlCol="0">
                <a:spAutoFit/>
              </a:bodyPr>
              <a:lstStyle/>
              <a:p>
                <a:pPr eaLnBrk="1" latinLnBrk="0" hangingPunct="1">
                  <a:lnSpc>
                    <a:spcPct val="150000"/>
                  </a:lnSpc>
                </a:pPr>
                <a:r>
                  <a:rPr lang="zh-CN" altLang="en-US" sz="32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问题：说出下列代数式的</a:t>
                </a:r>
                <a:r>
                  <a:rPr lang="zh-CN" altLang="en-US" sz="32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意义</a:t>
                </a:r>
                <a:endParaRPr lang="en-US" altLang="zh-CN" sz="3200" dirty="0" smtClean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 eaLnBrk="1" latinLnBrk="0" hangingPunct="1">
                  <a:lnSpc>
                    <a:spcPct val="150000"/>
                  </a:lnSpc>
                </a:pPr>
                <a:r>
                  <a:rPr lang="zh-CN" altLang="en-US" sz="32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（</a:t>
                </a:r>
                <a:r>
                  <a:rPr lang="zh-CN" altLang="en-US" sz="32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1）2</a:t>
                </a:r>
                <a:r>
                  <a:rPr lang="zh-CN" altLang="en-US" sz="32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</a:t>
                </a:r>
                <a:r>
                  <a:rPr lang="zh-CN" altLang="en-US" sz="32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+3；（2）2（</a:t>
                </a:r>
                <a:r>
                  <a:rPr lang="zh-CN" altLang="en-US" sz="32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</a:t>
                </a:r>
                <a:r>
                  <a:rPr lang="zh-CN" altLang="en-US" sz="32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+3）； （3</a:t>
                </a:r>
                <a:r>
                  <a:rPr lang="zh-CN" altLang="en-US" sz="32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 smtClean="0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3200" i="1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c</m:t>
                        </m:r>
                        <m:r>
                          <m:rPr>
                            <m:nor/>
                          </m:rPr>
                          <a:rPr lang="zh-CN" altLang="en-US" sz="3200" i="1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en-US" sz="3200" i="1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altLang="zh-CN" sz="3200" i="1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b</m:t>
                        </m:r>
                      </m:den>
                    </m:f>
                  </m:oMath>
                </a14:m>
                <a:r>
                  <a:rPr lang="zh-CN" altLang="en-US" sz="32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</a:t>
                </a:r>
                <a:r>
                  <a:rPr lang="zh-CN" altLang="en-US" sz="32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；  （4）</a:t>
                </a:r>
                <a:r>
                  <a:rPr lang="zh-CN" altLang="en-US" sz="32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3200" baseline="300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zh-CN" altLang="en-US" sz="32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+2</a:t>
                </a:r>
                <a:r>
                  <a:rPr lang="zh-CN" altLang="en-US" sz="32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x</a:t>
                </a:r>
                <a:r>
                  <a:rPr lang="zh-CN" altLang="en-US" sz="32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+8.</a:t>
                </a:r>
                <a:endParaRPr lang="zh-CN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1912" y="1982606"/>
                <a:ext cx="11130524" cy="1816712"/>
              </a:xfrm>
              <a:prstGeom prst="rect">
                <a:avLst/>
              </a:prstGeom>
              <a:blipFill rotWithShape="1">
                <a:blip r:embed="rId2"/>
                <a:stretch>
                  <a:fillRect l="-1095" b="-30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组合 20"/>
          <p:cNvGrpSpPr/>
          <p:nvPr/>
        </p:nvGrpSpPr>
        <p:grpSpPr>
          <a:xfrm>
            <a:off x="985101" y="1378028"/>
            <a:ext cx="5326129" cy="584775"/>
            <a:chOff x="460374" y="894552"/>
            <a:chExt cx="5326129" cy="584775"/>
          </a:xfrm>
        </p:grpSpPr>
        <p:grpSp>
          <p:nvGrpSpPr>
            <p:cNvPr id="22" name="组合 21"/>
            <p:cNvGrpSpPr/>
            <p:nvPr/>
          </p:nvGrpSpPr>
          <p:grpSpPr>
            <a:xfrm>
              <a:off x="460374" y="894552"/>
              <a:ext cx="5326129" cy="584775"/>
              <a:chOff x="460374" y="894552"/>
              <a:chExt cx="5326129" cy="584775"/>
            </a:xfrm>
          </p:grpSpPr>
          <p:sp>
            <p:nvSpPr>
              <p:cNvPr id="27" name="圆角矩形 26"/>
              <p:cNvSpPr/>
              <p:nvPr/>
            </p:nvSpPr>
            <p:spPr>
              <a:xfrm>
                <a:off x="460374" y="916940"/>
                <a:ext cx="2373801" cy="54000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文本框 22"/>
              <p:cNvSpPr txBox="1"/>
              <p:nvPr/>
            </p:nvSpPr>
            <p:spPr>
              <a:xfrm>
                <a:off x="560661" y="894552"/>
                <a:ext cx="522584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32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活动三</a:t>
                </a:r>
                <a:r>
                  <a:rPr lang="en-US" altLang="zh-CN" sz="32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32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</a:t>
                </a:r>
                <a:r>
                  <a:rPr lang="zh-CN" altLang="en-US" sz="32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探究</a:t>
                </a:r>
                <a:r>
                  <a:rPr lang="zh-CN" altLang="en-US" sz="32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】</a:t>
                </a:r>
                <a:endParaRPr lang="zh-CN" altLang="en-US" sz="32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23" name="直接连接符 22"/>
            <p:cNvCxnSpPr/>
            <p:nvPr/>
          </p:nvCxnSpPr>
          <p:spPr>
            <a:xfrm>
              <a:off x="554355" y="914400"/>
              <a:ext cx="0" cy="54000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630710" y="2001731"/>
            <a:ext cx="10202698" cy="6139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解：（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+3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的意义是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的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倍与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的和；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630710" y="2763061"/>
            <a:ext cx="10202698" cy="6139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+3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）的意义是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与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的和的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倍；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8"/>
              <p:cNvSpPr txBox="1"/>
              <p:nvPr/>
            </p:nvSpPr>
            <p:spPr>
              <a:xfrm>
                <a:off x="1608699" y="3415145"/>
                <a:ext cx="10202698" cy="817592"/>
              </a:xfrm>
              <a:prstGeom prst="rect">
                <a:avLst/>
              </a:prstGeom>
              <a:noFill/>
            </p:spPr>
            <p:txBody>
              <a:bodyPr wrap="square" lIns="121917" tIns="60958" rIns="121917" bIns="60958" rtlCol="0">
                <a:spAutoFit/>
              </a:bodyPr>
              <a:lstStyle/>
              <a:p>
                <a:r>
                  <a:rPr lang="zh-CN" altLang="en-US" sz="3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（</a:t>
                </a:r>
                <a:r>
                  <a:rPr lang="en-US" altLang="zh-CN" sz="3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zh-CN" altLang="en-US" sz="3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）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>
                            <a:solidFill>
                              <a:srgbClr val="FF0000"/>
                            </a:solidFill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3200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c</m:t>
                        </m:r>
                        <m:r>
                          <m:rPr>
                            <m:nor/>
                          </m:rPr>
                          <a:rPr lang="zh-CN" altLang="en-US" sz="3200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en-US" sz="3200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altLang="zh-CN" sz="3200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b</m:t>
                        </m:r>
                      </m:den>
                    </m:f>
                  </m:oMath>
                </a14:m>
                <a:r>
                  <a:rPr lang="zh-CN" altLang="en-US" sz="3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的意义是</a:t>
                </a:r>
                <a:r>
                  <a:rPr lang="en-US" altLang="zh-CN" sz="32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zh-CN" altLang="en-US" sz="3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除以</a:t>
                </a:r>
                <a:r>
                  <a:rPr lang="en-US" altLang="zh-CN" sz="32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zh-CN" altLang="en-US" sz="3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、</a:t>
                </a:r>
                <a:r>
                  <a:rPr lang="en-US" altLang="zh-CN" sz="32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zh-CN" altLang="en-US" sz="3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的积的商；</a:t>
                </a:r>
              </a:p>
            </p:txBody>
          </p:sp>
        </mc:Choice>
        <mc:Fallback xmlns="">
          <p:sp>
            <p:nvSpPr>
              <p:cNvPr id="19" name="文本框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8699" y="3415145"/>
                <a:ext cx="10202698" cy="817592"/>
              </a:xfrm>
              <a:prstGeom prst="rect">
                <a:avLst/>
              </a:prstGeom>
              <a:blipFill rotWithShape="1">
                <a:blip r:embed="rId2"/>
                <a:stretch>
                  <a:fillRect l="-1254" t="-746" b="-74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文本框 23"/>
          <p:cNvSpPr txBox="1"/>
          <p:nvPr/>
        </p:nvSpPr>
        <p:spPr>
          <a:xfrm>
            <a:off x="1608699" y="4176475"/>
            <a:ext cx="10202698" cy="6139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zh-CN" altLang="en-US" sz="32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3200" baseline="30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+2</a:t>
            </a:r>
            <a:r>
              <a:rPr lang="zh-CN" altLang="en-US" sz="32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+8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的意义是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的平方，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的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倍，与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的和；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5123506" y="1096888"/>
            <a:ext cx="5309134" cy="2078591"/>
            <a:chOff x="7540" y="5117"/>
            <a:chExt cx="5668" cy="2268"/>
          </a:xfrm>
        </p:grpSpPr>
        <p:sp>
          <p:nvSpPr>
            <p:cNvPr id="8200" name="AutoShape 8"/>
            <p:cNvSpPr/>
            <p:nvPr/>
          </p:nvSpPr>
          <p:spPr>
            <a:xfrm>
              <a:off x="7540" y="5117"/>
              <a:ext cx="5668" cy="2268"/>
            </a:xfrm>
            <a:prstGeom prst="cloudCallout">
              <a:avLst>
                <a:gd name="adj1" fmla="val -71772"/>
                <a:gd name="adj2" fmla="val 40537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sz="37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203" y="5673"/>
              <a:ext cx="4919" cy="10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700" dirty="0">
                  <a:solidFill>
                    <a:srgbClr val="FFFF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举例说明</a:t>
              </a:r>
              <a:r>
                <a:rPr lang="en-US" altLang="zh-CN" sz="2700" dirty="0">
                  <a:solidFill>
                    <a:srgbClr val="FFFF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2</a:t>
              </a:r>
              <a:r>
                <a:rPr lang="en-US" altLang="zh-CN" sz="2700" i="1" dirty="0">
                  <a:solidFill>
                    <a:srgbClr val="FFFF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a</a:t>
              </a:r>
              <a:r>
                <a:rPr lang="en-US" altLang="zh-CN" sz="2700" dirty="0">
                  <a:solidFill>
                    <a:srgbClr val="FFFF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+3,2</a:t>
              </a:r>
              <a:r>
                <a:rPr lang="zh-CN" altLang="en-US" sz="2700" dirty="0">
                  <a:solidFill>
                    <a:srgbClr val="FFFF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（</a:t>
              </a:r>
              <a:r>
                <a:rPr lang="en-US" altLang="zh-CN" sz="2700" i="1" dirty="0">
                  <a:solidFill>
                    <a:srgbClr val="FFFF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a</a:t>
              </a:r>
              <a:r>
                <a:rPr lang="en-US" altLang="zh-CN" sz="2700" dirty="0">
                  <a:solidFill>
                    <a:srgbClr val="FFFF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+3</a:t>
              </a:r>
              <a:r>
                <a:rPr lang="zh-CN" altLang="en-US" sz="2700" dirty="0">
                  <a:solidFill>
                    <a:srgbClr val="FFFF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）所表示的实际问题中的数量关系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752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8" grpId="0"/>
      <p:bldP spid="19" grpId="0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51902" y="2027784"/>
            <a:ext cx="11130524" cy="1598877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问题：（1）举一个生活情境的例子，说明5</a:t>
            </a:r>
            <a:r>
              <a:rPr lang="zh-CN" altLang="en-US" sz="3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的含义；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（2）请你为代数式6</a:t>
            </a:r>
            <a:r>
              <a:rPr lang="zh-CN" altLang="en-US" sz="3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+3</a:t>
            </a:r>
            <a:r>
              <a:rPr lang="zh-CN" altLang="en-US" sz="3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赋予一个实际意义</a:t>
            </a: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996501" y="3575638"/>
            <a:ext cx="10728410" cy="129150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解：（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）某种糖果每千克</a:t>
            </a:r>
            <a:r>
              <a:rPr lang="en-US" altLang="zh-CN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元，购买这种糖果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千克，则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表示购买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千克这种糖果的总价；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069786" y="4869954"/>
            <a:ext cx="10769045" cy="129150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）一支钢笔</a:t>
            </a:r>
            <a:r>
              <a:rPr lang="en-US" altLang="zh-CN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元，一支铅笔</a:t>
            </a:r>
            <a:r>
              <a:rPr lang="en-US" altLang="zh-CN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元，小刚买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支钢笔和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支铅笔共花的钱数为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altLang="zh-CN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+3</a:t>
            </a:r>
            <a:r>
              <a:rPr lang="en-US" altLang="zh-CN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985101" y="1378028"/>
            <a:ext cx="5326129" cy="584775"/>
            <a:chOff x="460374" y="894552"/>
            <a:chExt cx="5326129" cy="584775"/>
          </a:xfrm>
        </p:grpSpPr>
        <p:grpSp>
          <p:nvGrpSpPr>
            <p:cNvPr id="20" name="组合 19"/>
            <p:cNvGrpSpPr/>
            <p:nvPr/>
          </p:nvGrpSpPr>
          <p:grpSpPr>
            <a:xfrm>
              <a:off x="460374" y="894552"/>
              <a:ext cx="5326129" cy="584775"/>
              <a:chOff x="460374" y="894552"/>
              <a:chExt cx="5326129" cy="584775"/>
            </a:xfrm>
          </p:grpSpPr>
          <p:sp>
            <p:nvSpPr>
              <p:cNvPr id="22" name="圆角矩形 21"/>
              <p:cNvSpPr/>
              <p:nvPr/>
            </p:nvSpPr>
            <p:spPr>
              <a:xfrm>
                <a:off x="460374" y="916940"/>
                <a:ext cx="2373801" cy="54000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560661" y="894552"/>
                <a:ext cx="522584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32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活动四</a:t>
                </a:r>
                <a:r>
                  <a:rPr lang="en-US" altLang="zh-CN" sz="32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32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</a:t>
                </a:r>
                <a:r>
                  <a:rPr lang="zh-CN" altLang="en-US" sz="32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探究</a:t>
                </a:r>
                <a:r>
                  <a:rPr lang="zh-CN" altLang="en-US" sz="32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】</a:t>
                </a:r>
                <a:endParaRPr lang="zh-CN" altLang="en-US" sz="32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21" name="直接连接符 20"/>
            <p:cNvCxnSpPr/>
            <p:nvPr/>
          </p:nvCxnSpPr>
          <p:spPr>
            <a:xfrm>
              <a:off x="554355" y="914400"/>
              <a:ext cx="0" cy="54000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/>
          <p:nvPr/>
        </p:nvSpPr>
        <p:spPr>
          <a:xfrm>
            <a:off x="910630" y="1341561"/>
            <a:ext cx="10806533" cy="381642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1.</a:t>
            </a:r>
            <a:r>
              <a:rPr lang="zh-CN" altLang="en-US" sz="32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用代数式表示（考虑代数式的书写规范）：</a:t>
            </a:r>
            <a:endParaRPr lang="zh-CN" altLang="en-US" sz="3200" dirty="0">
              <a:solidFill>
                <a:srgbClr val="1A272D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（1）一打铅笔有12支，</a:t>
            </a:r>
            <a:r>
              <a:rPr lang="zh-CN" altLang="en-US" sz="3200" i="1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n</a:t>
            </a:r>
            <a:r>
              <a:rPr lang="zh-CN" altLang="en-US" sz="32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打铅笔有_______支.</a:t>
            </a:r>
            <a:endParaRPr lang="zh-CN" altLang="en-US" sz="3200" dirty="0">
              <a:solidFill>
                <a:srgbClr val="1A272D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（2）长方体的长、宽、高分别为</a:t>
            </a:r>
            <a:r>
              <a:rPr lang="zh-CN" altLang="en-US" sz="3200" i="1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a</a:t>
            </a:r>
            <a:r>
              <a:rPr lang="zh-CN" altLang="en-US" sz="32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、</a:t>
            </a:r>
            <a:r>
              <a:rPr lang="zh-CN" altLang="en-US" sz="3200" i="1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b</a:t>
            </a:r>
            <a:r>
              <a:rPr lang="zh-CN" altLang="en-US" sz="32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、</a:t>
            </a:r>
            <a:r>
              <a:rPr lang="zh-CN" altLang="en-US" sz="3200" i="1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c</a:t>
            </a:r>
            <a:r>
              <a:rPr lang="zh-CN" altLang="en-US" sz="32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 ，则该长方体的体积为 _____。</a:t>
            </a:r>
            <a:endParaRPr lang="zh-CN" altLang="en-US" sz="3200" dirty="0">
              <a:solidFill>
                <a:srgbClr val="1A272D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（3）</a:t>
            </a:r>
            <a:r>
              <a:rPr lang="zh-CN" altLang="en-US" sz="3200" i="1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a</a:t>
            </a:r>
            <a:r>
              <a:rPr lang="zh-CN" altLang="en-US" sz="32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个五边形，</a:t>
            </a:r>
            <a:r>
              <a:rPr lang="zh-CN" altLang="en-US" sz="3200" i="1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b</a:t>
            </a:r>
            <a:r>
              <a:rPr lang="zh-CN" altLang="en-US" sz="32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个六边形，共有_______条边</a:t>
            </a:r>
            <a:r>
              <a:rPr lang="zh-CN" altLang="en-US" sz="3200" dirty="0" smtClean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．</a:t>
            </a:r>
            <a:endParaRPr lang="zh-CN" altLang="en-US" sz="2700" b="1" dirty="0">
              <a:solidFill>
                <a:srgbClr val="1A272D"/>
              </a:solidFill>
              <a:latin typeface="Times New Roman" pitchFamily="18" charset="0"/>
              <a:ea typeface="等线" panose="02010600030101010101" charset="-122"/>
              <a:cs typeface="Times New Roman" pitchFamily="18" charset="0"/>
            </a:endParaRPr>
          </a:p>
        </p:txBody>
      </p:sp>
      <p:sp>
        <p:nvSpPr>
          <p:cNvPr id="3" name="文本框 1"/>
          <p:cNvSpPr txBox="1"/>
          <p:nvPr/>
        </p:nvSpPr>
        <p:spPr>
          <a:xfrm>
            <a:off x="7391350" y="2220566"/>
            <a:ext cx="974386" cy="6139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12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n</a:t>
            </a:r>
          </a:p>
        </p:txBody>
      </p:sp>
      <p:sp>
        <p:nvSpPr>
          <p:cNvPr id="4" name="文本框 2"/>
          <p:cNvSpPr txBox="1"/>
          <p:nvPr/>
        </p:nvSpPr>
        <p:spPr>
          <a:xfrm>
            <a:off x="2398043" y="3702968"/>
            <a:ext cx="974386" cy="6139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i="1" dirty="0" err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abc</a:t>
            </a:r>
            <a:endParaRPr lang="en-US" altLang="zh-CN" sz="3200" i="1" dirty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7391350" y="4437905"/>
            <a:ext cx="1408548" cy="61554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5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+6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215767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5"/>
          <p:cNvSpPr txBox="1"/>
          <p:nvPr/>
        </p:nvSpPr>
        <p:spPr>
          <a:xfrm>
            <a:off x="607504" y="1341562"/>
            <a:ext cx="11563115" cy="4555089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</a:t>
            </a:r>
            <a:r>
              <a:rPr lang="zh-CN" altLang="en-US" sz="32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4）小明100m赛跑时用了</a:t>
            </a:r>
            <a:r>
              <a:rPr lang="zh-CN" altLang="en-US" sz="3200" i="1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t</a:t>
            </a:r>
            <a:r>
              <a:rPr lang="zh-CN" altLang="en-US" sz="32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s，那么小明跑完100m的平均速度</a:t>
            </a: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是</a:t>
            </a:r>
            <a:r>
              <a:rPr lang="zh-CN" altLang="en-US" sz="3200" u="sng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       </a:t>
            </a:r>
            <a:r>
              <a:rPr lang="zh-CN" altLang="en-US" sz="32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m/s.</a:t>
            </a:r>
            <a:endParaRPr lang="zh-CN" altLang="en-US" sz="3200" dirty="0">
              <a:solidFill>
                <a:srgbClr val="1A272D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（5）长方形的周长是15cm ,一边长为</a:t>
            </a:r>
            <a:r>
              <a:rPr lang="zh-CN" altLang="en-US" sz="3200" i="1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a</a:t>
            </a:r>
            <a:r>
              <a:rPr lang="zh-CN" altLang="en-US" sz="32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cm，这个长方形的另一边长是</a:t>
            </a:r>
            <a:r>
              <a:rPr lang="zh-CN" altLang="en-US" sz="3200" u="sng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         </a:t>
            </a:r>
            <a:r>
              <a:rPr lang="zh-CN" altLang="en-US" sz="32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cm.</a:t>
            </a:r>
            <a:endParaRPr lang="zh-CN" altLang="en-US" sz="3200" dirty="0">
              <a:solidFill>
                <a:srgbClr val="1A272D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（6）某校七年级有</a:t>
            </a:r>
            <a:r>
              <a:rPr lang="zh-CN" altLang="en-US" sz="3200" i="1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m</a:t>
            </a:r>
            <a:r>
              <a:rPr lang="zh-CN" altLang="en-US" sz="32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名学生，其中女生人数是全年级学生人数的51％，则女生人数是</a:t>
            </a:r>
            <a:r>
              <a:rPr lang="zh-CN" altLang="en-US" sz="3200" u="sng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        </a:t>
            </a:r>
            <a:r>
              <a:rPr lang="zh-CN" altLang="en-US" sz="3200" u="sng" dirty="0" smtClean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     </a:t>
            </a:r>
            <a:r>
              <a:rPr lang="zh-CN" altLang="en-US" sz="3200" dirty="0" smtClean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.</a:t>
            </a:r>
            <a:endParaRPr lang="zh-CN" altLang="en-US" sz="2700" b="1" dirty="0">
              <a:solidFill>
                <a:srgbClr val="1A272D"/>
              </a:solidFill>
              <a:latin typeface="Times New Roman" pitchFamily="18" charset="0"/>
              <a:ea typeface="等线" panose="02010600030101010101" charset="-122"/>
              <a:cs typeface="Times New Roman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807768" y="5133231"/>
            <a:ext cx="1834299" cy="61554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51%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910630" y="1845618"/>
                <a:ext cx="1152128" cy="903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8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zh-CN" altLang="en-US" sz="2800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ea typeface="黑体" panose="02010609060101010101" pitchFamily="49" charset="-122"/>
                              <a:cs typeface="Times New Roman" pitchFamily="18" charset="0"/>
                              <a:sym typeface="+mn-ea"/>
                            </a:rPr>
                            <m:t>100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zh-CN" altLang="en-US" sz="2800" i="1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ea typeface="黑体" panose="02010609060101010101" pitchFamily="49" charset="-122"/>
                              <a:cs typeface="Times New Roman" pitchFamily="18" charset="0"/>
                              <a:sym typeface="+mn-ea"/>
                            </a:rPr>
                            <m:t>t</m:t>
                          </m:r>
                        </m:den>
                      </m:f>
                    </m:oMath>
                  </m:oMathPara>
                </a14:m>
                <a:endParaRPr lang="zh-CN" alt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0630" y="1845618"/>
                <a:ext cx="1152128" cy="90364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846734" y="3357786"/>
                <a:ext cx="1152128" cy="7842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4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zh-CN" altLang="en-US" sz="2000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ea typeface="黑体" panose="02010609060101010101" pitchFamily="49" charset="-122"/>
                              <a:cs typeface="Times New Roman" pitchFamily="18" charset="0"/>
                              <a:sym typeface="+mn-ea"/>
                            </a:rPr>
                            <m:t>15</m:t>
                          </m:r>
                          <m:r>
                            <a:rPr lang="zh-CN" altLang="en-US" sz="20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黑体" panose="02010609060101010101" pitchFamily="49" charset="-122"/>
                              <a:cs typeface="Times New Roman" pitchFamily="18" charset="0"/>
                              <a:sym typeface="+mn-ea"/>
                            </a:rPr>
                            <m:t>−</m:t>
                          </m:r>
                          <m:r>
                            <m:rPr>
                              <m:nor/>
                            </m:rPr>
                            <a:rPr lang="en-US" altLang="zh-CN" sz="2400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ea typeface="黑体" panose="02010609060101010101" pitchFamily="49" charset="-122"/>
                              <a:cs typeface="Times New Roman" pitchFamily="18" charset="0"/>
                              <a:sym typeface="+mn-ea"/>
                            </a:rPr>
                            <m:t>2</m:t>
                          </m:r>
                          <m:r>
                            <m:rPr>
                              <m:nor/>
                            </m:rPr>
                            <a:rPr lang="zh-CN" altLang="en-US" sz="2400" i="1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ea typeface="黑体" panose="02010609060101010101" pitchFamily="49" charset="-122"/>
                              <a:cs typeface="Times New Roman" pitchFamily="18" charset="0"/>
                              <a:sym typeface="+mn-ea"/>
                            </a:rPr>
                            <m:t>a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altLang="zh-CN" sz="2400" b="0" dirty="0" smtClean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ea typeface="黑体" panose="02010609060101010101" pitchFamily="49" charset="-122"/>
                              <a:cs typeface="Times New Roman" pitchFamily="18" charset="0"/>
                              <a:sym typeface="+mn-ea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zh-CN" alt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6734" y="3357786"/>
                <a:ext cx="1152128" cy="7842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3743901" name="组合 1073743900"/>
          <p:cNvGrpSpPr/>
          <p:nvPr/>
        </p:nvGrpSpPr>
        <p:grpSpPr>
          <a:xfrm>
            <a:off x="1280840" y="2338190"/>
            <a:ext cx="9711457" cy="2200142"/>
            <a:chOff x="2502" y="19059"/>
            <a:chExt cx="7254" cy="2052"/>
          </a:xfrm>
        </p:grpSpPr>
        <p:sp>
          <p:nvSpPr>
            <p:cNvPr id="1073743902" name="文本框 1073743901"/>
            <p:cNvSpPr txBox="1"/>
            <p:nvPr/>
          </p:nvSpPr>
          <p:spPr>
            <a:xfrm>
              <a:off x="2502" y="19840"/>
              <a:ext cx="2144" cy="573"/>
            </a:xfrm>
            <a:prstGeom prst="rect">
              <a:avLst/>
            </a:prstGeom>
            <a:solidFill>
              <a:srgbClr val="FFFFFF"/>
            </a:solidFill>
            <a:ln w="19050" cap="flat" cmpd="sng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r>
                <a:rPr lang="zh-CN" altLang="en-US" sz="3200" b="1" dirty="0"/>
                <a:t>用字母表示数</a:t>
              </a:r>
            </a:p>
            <a:p>
              <a:pPr algn="ctr"/>
              <a:endParaRPr lang="zh-CN" altLang="en-US" sz="3200" b="1" dirty="0"/>
            </a:p>
          </p:txBody>
        </p:sp>
        <p:sp>
          <p:nvSpPr>
            <p:cNvPr id="1073743893" name="文本框 1073743892"/>
            <p:cNvSpPr txBox="1"/>
            <p:nvPr/>
          </p:nvSpPr>
          <p:spPr>
            <a:xfrm>
              <a:off x="5152" y="19845"/>
              <a:ext cx="1161" cy="568"/>
            </a:xfrm>
            <a:prstGeom prst="rect">
              <a:avLst/>
            </a:prstGeom>
            <a:solidFill>
              <a:srgbClr val="FFFFFF"/>
            </a:solidFill>
            <a:ln w="19050" cap="flat" cmpd="sng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r>
                <a:rPr lang="zh-CN" altLang="en-US" sz="3200" b="1" dirty="0"/>
                <a:t>代数式</a:t>
              </a:r>
            </a:p>
            <a:p>
              <a:pPr algn="ctr"/>
              <a:endParaRPr lang="zh-CN" altLang="en-US" sz="3200" b="1" dirty="0"/>
            </a:p>
          </p:txBody>
        </p:sp>
        <p:sp>
          <p:nvSpPr>
            <p:cNvPr id="1073743884" name="文本框 1073743883"/>
            <p:cNvSpPr txBox="1"/>
            <p:nvPr/>
          </p:nvSpPr>
          <p:spPr>
            <a:xfrm>
              <a:off x="7694" y="19059"/>
              <a:ext cx="2062" cy="548"/>
            </a:xfrm>
            <a:prstGeom prst="rect">
              <a:avLst/>
            </a:prstGeom>
            <a:solidFill>
              <a:srgbClr val="FFFFFF"/>
            </a:solidFill>
            <a:ln w="19050" cap="flat" cmpd="sng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r>
                <a:rPr lang="zh-CN" altLang="en-US" sz="3200" b="1"/>
                <a:t>代数式的意义</a:t>
              </a:r>
            </a:p>
            <a:p>
              <a:endParaRPr lang="zh-CN" altLang="en-US" sz="3200" b="1"/>
            </a:p>
          </p:txBody>
        </p:sp>
        <p:sp>
          <p:nvSpPr>
            <p:cNvPr id="1073743883" name="文本框 1073743882"/>
            <p:cNvSpPr txBox="1"/>
            <p:nvPr/>
          </p:nvSpPr>
          <p:spPr>
            <a:xfrm>
              <a:off x="7710" y="19781"/>
              <a:ext cx="1394" cy="550"/>
            </a:xfrm>
            <a:prstGeom prst="rect">
              <a:avLst/>
            </a:prstGeom>
            <a:solidFill>
              <a:srgbClr val="FFFFFF"/>
            </a:solidFill>
            <a:ln w="19050" cap="flat" cmpd="sng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r>
                <a:rPr lang="zh-CN" altLang="en-US" sz="3200" b="1" dirty="0"/>
                <a:t>列代数式</a:t>
              </a:r>
            </a:p>
            <a:p>
              <a:endParaRPr lang="zh-CN" altLang="en-US" sz="3200" b="1" dirty="0"/>
            </a:p>
          </p:txBody>
        </p:sp>
        <p:sp>
          <p:nvSpPr>
            <p:cNvPr id="1073743882" name="文本框 1073743881"/>
            <p:cNvSpPr txBox="1"/>
            <p:nvPr/>
          </p:nvSpPr>
          <p:spPr>
            <a:xfrm>
              <a:off x="7725" y="20588"/>
              <a:ext cx="1668" cy="523"/>
            </a:xfrm>
            <a:prstGeom prst="rect">
              <a:avLst/>
            </a:prstGeom>
            <a:solidFill>
              <a:srgbClr val="FFFFFF"/>
            </a:solidFill>
            <a:ln w="19050" cap="flat" cmpd="sng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r>
                <a:rPr lang="zh-CN" altLang="en-US" sz="3200" b="1"/>
                <a:t>代数式的值 </a:t>
              </a:r>
            </a:p>
            <a:p>
              <a:endParaRPr lang="zh-CN" altLang="en-US" sz="3200" b="1"/>
            </a:p>
          </p:txBody>
        </p:sp>
        <p:sp>
          <p:nvSpPr>
            <p:cNvPr id="1073743896" name="直接连接符 1073743895"/>
            <p:cNvSpPr/>
            <p:nvPr/>
          </p:nvSpPr>
          <p:spPr>
            <a:xfrm>
              <a:off x="4646" y="20071"/>
              <a:ext cx="484" cy="0"/>
            </a:xfrm>
            <a:prstGeom prst="line">
              <a:avLst/>
            </a:prstGeom>
            <a:ln w="19050" cap="flat" cmpd="sng">
              <a:solidFill>
                <a:srgbClr val="0070C0"/>
              </a:solidFill>
              <a:prstDash val="solid"/>
              <a:headEnd type="none" w="med" len="med"/>
              <a:tailEnd type="arrow" w="med" len="med"/>
            </a:ln>
          </p:spPr>
        </p:sp>
        <p:sp>
          <p:nvSpPr>
            <p:cNvPr id="1073743897" name="直接连接符 1073743896"/>
            <p:cNvSpPr/>
            <p:nvPr/>
          </p:nvSpPr>
          <p:spPr>
            <a:xfrm>
              <a:off x="6313" y="20056"/>
              <a:ext cx="1382" cy="0"/>
            </a:xfrm>
            <a:prstGeom prst="line">
              <a:avLst/>
            </a:prstGeom>
            <a:ln w="19050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3743898" name="直接连接符 1073743897"/>
            <p:cNvSpPr/>
            <p:nvPr/>
          </p:nvSpPr>
          <p:spPr>
            <a:xfrm>
              <a:off x="7020" y="19305"/>
              <a:ext cx="690" cy="1"/>
            </a:xfrm>
            <a:prstGeom prst="line">
              <a:avLst/>
            </a:prstGeom>
            <a:ln w="19050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3743899" name="直接连接符 1073743898"/>
            <p:cNvSpPr/>
            <p:nvPr/>
          </p:nvSpPr>
          <p:spPr>
            <a:xfrm>
              <a:off x="7035" y="20850"/>
              <a:ext cx="690" cy="1"/>
            </a:xfrm>
            <a:prstGeom prst="line">
              <a:avLst/>
            </a:prstGeom>
            <a:ln w="19050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3743900" name="直接连接符 1073743899"/>
            <p:cNvSpPr/>
            <p:nvPr/>
          </p:nvSpPr>
          <p:spPr>
            <a:xfrm>
              <a:off x="7020" y="19305"/>
              <a:ext cx="1" cy="1560"/>
            </a:xfrm>
            <a:prstGeom prst="line">
              <a:avLst/>
            </a:prstGeom>
            <a:ln w="19050" cap="flat" cmpd="sng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1"/>
          <p:cNvSpPr txBox="1"/>
          <p:nvPr/>
        </p:nvSpPr>
        <p:spPr>
          <a:xfrm>
            <a:off x="967615" y="1269554"/>
            <a:ext cx="11380258" cy="1852936"/>
          </a:xfrm>
          <a:prstGeom prst="rect">
            <a:avLst/>
          </a:prstGeom>
          <a:noFill/>
        </p:spPr>
        <p:txBody>
          <a:bodyPr wrap="square" lIns="121917" tIns="60958" rIns="121917" bIns="60958" rtlCol="0" anchor="t"/>
          <a:lstStyle/>
          <a:p>
            <a:pPr>
              <a:lnSpc>
                <a:spcPct val="150000"/>
              </a:lnSpc>
            </a:pPr>
            <a:r>
              <a:rPr lang="en-US" altLang="zh-CN" sz="36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2.</a:t>
            </a:r>
            <a:r>
              <a:rPr lang="zh-CN" altLang="en-US" sz="36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zh-CN" altLang="en-US" sz="3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1） 苹果每千克</a:t>
            </a:r>
            <a:r>
              <a:rPr lang="zh-CN" altLang="en-US" sz="36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元，香蕉每千克</a:t>
            </a:r>
            <a:r>
              <a:rPr lang="zh-CN" altLang="en-US" sz="36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3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元，2（</a:t>
            </a:r>
            <a:r>
              <a:rPr lang="zh-CN" altLang="en-US" sz="36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</a:t>
            </a:r>
            <a:r>
              <a:rPr lang="zh-CN" altLang="en-US" sz="36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36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</a:t>
            </a:r>
            <a:endParaRPr lang="en-US" altLang="zh-CN" sz="3600" dirty="0" smtClean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    可以</a:t>
            </a:r>
            <a:r>
              <a:rPr lang="zh-CN" altLang="en-US" sz="3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表示什么意义？</a:t>
            </a:r>
          </a:p>
        </p:txBody>
      </p:sp>
      <p:sp>
        <p:nvSpPr>
          <p:cNvPr id="6" name="文本3"/>
          <p:cNvSpPr txBox="1"/>
          <p:nvPr/>
        </p:nvSpPr>
        <p:spPr>
          <a:xfrm>
            <a:off x="518093" y="3720268"/>
            <a:ext cx="11288830" cy="1300781"/>
          </a:xfrm>
          <a:prstGeom prst="rect">
            <a:avLst/>
          </a:prstGeom>
          <a:noFill/>
        </p:spPr>
        <p:txBody>
          <a:bodyPr wrap="square" lIns="121917" tIns="60958" rIns="121917" bIns="60958" rtlCol="0" anchor="t"/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（2） 甲每天植树5棵，乙每天植树6棵，（6</a:t>
            </a:r>
            <a:r>
              <a:rPr lang="zh-CN" altLang="en-US" sz="36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</a:t>
            </a:r>
            <a:r>
              <a:rPr lang="zh-CN" altLang="en-US" sz="3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-5</a:t>
            </a:r>
            <a:r>
              <a:rPr lang="zh-CN" altLang="en-US" sz="36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n</a:t>
            </a:r>
            <a:r>
              <a:rPr lang="zh-CN" altLang="en-US" sz="36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</a:t>
            </a:r>
            <a:endParaRPr lang="en-US" altLang="zh-CN" sz="3600" dirty="0" smtClean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 可以</a:t>
            </a:r>
            <a:r>
              <a:rPr lang="zh-CN" altLang="en-US" sz="36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表示什么意义？</a:t>
            </a:r>
          </a:p>
        </p:txBody>
      </p:sp>
      <p:sp>
        <p:nvSpPr>
          <p:cNvPr id="7" name="文本4"/>
          <p:cNvSpPr txBox="1"/>
          <p:nvPr/>
        </p:nvSpPr>
        <p:spPr>
          <a:xfrm>
            <a:off x="2589292" y="2995117"/>
            <a:ext cx="8136904" cy="794530"/>
          </a:xfrm>
          <a:prstGeom prst="rect">
            <a:avLst/>
          </a:prstGeom>
          <a:noFill/>
        </p:spPr>
        <p:txBody>
          <a:bodyPr wrap="square" lIns="121917" tIns="60958" rIns="121917" bIns="60958" rtlCol="0" anchor="t"/>
          <a:lstStyle/>
          <a:p>
            <a:r>
              <a:rPr lang="zh-CN" altLang="en-US" sz="37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买2千克苹果和2千克香蕉所花的钱数</a:t>
            </a:r>
          </a:p>
        </p:txBody>
      </p:sp>
      <p:sp>
        <p:nvSpPr>
          <p:cNvPr id="2" name="文本4"/>
          <p:cNvSpPr txBox="1"/>
          <p:nvPr/>
        </p:nvSpPr>
        <p:spPr>
          <a:xfrm>
            <a:off x="1846734" y="5518026"/>
            <a:ext cx="8352928" cy="557235"/>
          </a:xfrm>
          <a:prstGeom prst="rect">
            <a:avLst/>
          </a:prstGeom>
          <a:noFill/>
        </p:spPr>
        <p:txBody>
          <a:bodyPr wrap="square" lIns="121917" tIns="60958" rIns="121917" bIns="60958" rtlCol="0" anchor="t"/>
          <a:lstStyle/>
          <a:p>
            <a:r>
              <a:rPr lang="zh-CN" altLang="en-US" sz="37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乙植树</a:t>
            </a:r>
            <a:r>
              <a:rPr lang="en-US" altLang="zh-CN" sz="37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</a:t>
            </a:r>
            <a:r>
              <a:rPr lang="zh-CN" altLang="en-US" sz="37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天比甲植树</a:t>
            </a:r>
            <a:r>
              <a:rPr lang="en-US" altLang="zh-CN" sz="37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n</a:t>
            </a:r>
            <a:r>
              <a:rPr lang="zh-CN" altLang="en-US" sz="37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天多植树的棵树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37137" y="1126802"/>
            <a:ext cx="10918885" cy="5441486"/>
          </a:xfrm>
          <a:prstGeom prst="rect">
            <a:avLst/>
          </a:prstGeom>
          <a:noFill/>
        </p:spPr>
        <p:txBody>
          <a:bodyPr wrap="square" lIns="121917" tIns="60958" rIns="121917" bIns="60958" rtlCol="0" anchor="t">
            <a:spAutoFit/>
          </a:bodyPr>
          <a:lstStyle/>
          <a:p>
            <a:pPr>
              <a:lnSpc>
                <a:spcPct val="135000"/>
              </a:lnSpc>
            </a:pP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3.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仿照例子，写出下列代数式的含义:</a:t>
            </a:r>
          </a:p>
          <a:p>
            <a:pPr>
              <a:lnSpc>
                <a:spcPct val="135000"/>
              </a:lnSpc>
            </a:pP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例如:</a:t>
            </a:r>
            <a:r>
              <a:rPr lang="zh-CN" altLang="en-US" sz="3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</a:t>
            </a:r>
            <a:r>
              <a:rPr lang="zh-CN" altLang="en-US" sz="3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表示</a:t>
            </a:r>
            <a:r>
              <a:rPr lang="zh-CN" altLang="en-US" sz="3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与</a:t>
            </a:r>
            <a:r>
              <a:rPr lang="zh-CN" altLang="en-US" sz="3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的和.</a:t>
            </a:r>
          </a:p>
          <a:p>
            <a:pPr>
              <a:lnSpc>
                <a:spcPct val="135000"/>
              </a:lnSpc>
            </a:pP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①2(</a:t>
            </a:r>
            <a:r>
              <a:rPr lang="zh-CN" altLang="en-US" sz="3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</a:t>
            </a:r>
            <a:r>
              <a:rPr lang="zh-CN" altLang="en-US" sz="3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)表示</a:t>
            </a:r>
            <a:r>
              <a:rPr lang="zh-CN" altLang="en-US" sz="3200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                      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；</a:t>
            </a:r>
          </a:p>
          <a:p>
            <a:pPr>
              <a:lnSpc>
                <a:spcPct val="135000"/>
              </a:lnSpc>
            </a:pP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</a:t>
            </a:r>
            <a:r>
              <a:rPr lang="zh-CN" altLang="en-US" sz="3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表示</a:t>
            </a:r>
            <a:r>
              <a:rPr lang="zh-CN" altLang="en-US" sz="3200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                         </a:t>
            </a: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endParaRPr lang="zh-CN" altLang="en-US" sz="32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35000"/>
              </a:lnSpc>
            </a:pP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②</a:t>
            </a:r>
            <a:r>
              <a:rPr lang="zh-CN" altLang="en-US" sz="3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²+</a:t>
            </a:r>
            <a:r>
              <a:rPr lang="zh-CN" altLang="en-US" sz="3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²表示</a:t>
            </a:r>
            <a:r>
              <a:rPr lang="zh-CN" altLang="en-US" sz="3200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                      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；</a:t>
            </a:r>
          </a:p>
          <a:p>
            <a:pPr>
              <a:lnSpc>
                <a:spcPct val="135000"/>
              </a:lnSpc>
            </a:pP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</a:t>
            </a:r>
            <a:r>
              <a:rPr lang="zh-CN" altLang="en-US" sz="3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+</a:t>
            </a:r>
            <a:r>
              <a:rPr lang="zh-CN" altLang="en-US" sz="3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)</a:t>
            </a:r>
            <a:r>
              <a:rPr lang="en-US" altLang="zh-CN" sz="3200" baseline="30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表示</a:t>
            </a:r>
            <a:r>
              <a:rPr lang="zh-CN" altLang="en-US" sz="3200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                      </a:t>
            </a: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endParaRPr lang="zh-CN" altLang="en-US" sz="32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35000"/>
              </a:lnSpc>
            </a:pP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③ </a:t>
            </a:r>
            <a:r>
              <a:rPr lang="zh-CN" altLang="en-US" sz="3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mn</a:t>
            </a:r>
            <a:r>
              <a:rPr lang="en-US" altLang="zh-CN" sz="3200" baseline="30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表示</a:t>
            </a:r>
            <a:r>
              <a:rPr lang="zh-CN" altLang="en-US" sz="3200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                      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；</a:t>
            </a:r>
          </a:p>
          <a:p>
            <a:pPr>
              <a:lnSpc>
                <a:spcPct val="135000"/>
              </a:lnSpc>
            </a:pP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</a:t>
            </a:r>
            <a:r>
              <a:rPr lang="zh-CN" altLang="en-US" sz="3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mn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)² 表示</a:t>
            </a:r>
            <a:r>
              <a:rPr lang="zh-CN" altLang="en-US" sz="3200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                      </a:t>
            </a: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endParaRPr lang="en-US" altLang="zh-CN" sz="3200" u="sng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7" name="文本4"/>
          <p:cNvSpPr txBox="1"/>
          <p:nvPr/>
        </p:nvSpPr>
        <p:spPr>
          <a:xfrm>
            <a:off x="3574926" y="2454702"/>
            <a:ext cx="3677441" cy="601273"/>
          </a:xfrm>
          <a:prstGeom prst="rect">
            <a:avLst/>
          </a:prstGeom>
          <a:noFill/>
        </p:spPr>
        <p:txBody>
          <a:bodyPr wrap="square" lIns="121917" tIns="60958" rIns="121917" bIns="60958" rtlCol="0" anchor="t"/>
          <a:lstStyle/>
          <a:p>
            <a:r>
              <a:rPr lang="en-US" altLang="zh-CN" sz="32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与</a:t>
            </a:r>
            <a:r>
              <a:rPr lang="en-US" altLang="zh-CN" sz="32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的和的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倍</a:t>
            </a:r>
          </a:p>
        </p:txBody>
      </p:sp>
      <p:sp>
        <p:nvSpPr>
          <p:cNvPr id="2" name="文本4"/>
          <p:cNvSpPr txBox="1"/>
          <p:nvPr/>
        </p:nvSpPr>
        <p:spPr>
          <a:xfrm>
            <a:off x="2913845" y="3141700"/>
            <a:ext cx="4005905" cy="601273"/>
          </a:xfrm>
          <a:prstGeom prst="rect">
            <a:avLst/>
          </a:prstGeom>
          <a:noFill/>
        </p:spPr>
        <p:txBody>
          <a:bodyPr wrap="square" lIns="121917" tIns="60958" rIns="121917" bIns="60958" rtlCol="0" anchor="t"/>
          <a:lstStyle/>
          <a:p>
            <a:r>
              <a:rPr lang="en-US" altLang="zh-CN" sz="32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的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倍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与</a:t>
            </a:r>
            <a:r>
              <a:rPr lang="en-US" altLang="zh-CN" sz="32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的和</a:t>
            </a:r>
          </a:p>
        </p:txBody>
      </p:sp>
      <p:sp>
        <p:nvSpPr>
          <p:cNvPr id="3" name="文本4"/>
          <p:cNvSpPr txBox="1"/>
          <p:nvPr/>
        </p:nvSpPr>
        <p:spPr>
          <a:xfrm>
            <a:off x="3494976" y="3785658"/>
            <a:ext cx="3152576" cy="601273"/>
          </a:xfrm>
          <a:prstGeom prst="rect">
            <a:avLst/>
          </a:prstGeom>
          <a:noFill/>
        </p:spPr>
        <p:txBody>
          <a:bodyPr wrap="square" lIns="121917" tIns="60958" rIns="121917" bIns="60958" rtlCol="0" anchor="t"/>
          <a:lstStyle/>
          <a:p>
            <a:r>
              <a:rPr lang="en-US" altLang="zh-CN" sz="32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与</a:t>
            </a:r>
            <a:r>
              <a:rPr lang="en-US" altLang="zh-CN" sz="32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的平方和</a:t>
            </a:r>
          </a:p>
        </p:txBody>
      </p:sp>
      <p:sp>
        <p:nvSpPr>
          <p:cNvPr id="5" name="文本4"/>
          <p:cNvSpPr txBox="1"/>
          <p:nvPr/>
        </p:nvSpPr>
        <p:spPr>
          <a:xfrm>
            <a:off x="2981571" y="4452804"/>
            <a:ext cx="3677441" cy="601273"/>
          </a:xfrm>
          <a:prstGeom prst="rect">
            <a:avLst/>
          </a:prstGeom>
          <a:noFill/>
        </p:spPr>
        <p:txBody>
          <a:bodyPr wrap="square" lIns="121917" tIns="60958" rIns="121917" bIns="60958" rtlCol="0" anchor="t"/>
          <a:lstStyle/>
          <a:p>
            <a:r>
              <a:rPr lang="en-US" altLang="zh-CN" sz="32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x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与</a:t>
            </a:r>
            <a:r>
              <a:rPr lang="en-US" altLang="zh-CN" sz="32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y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的和的平方</a:t>
            </a:r>
          </a:p>
        </p:txBody>
      </p:sp>
      <p:sp>
        <p:nvSpPr>
          <p:cNvPr id="6" name="文本4"/>
          <p:cNvSpPr txBox="1"/>
          <p:nvPr/>
        </p:nvSpPr>
        <p:spPr>
          <a:xfrm>
            <a:off x="3078078" y="5132777"/>
            <a:ext cx="3677441" cy="601273"/>
          </a:xfrm>
          <a:prstGeom prst="rect">
            <a:avLst/>
          </a:prstGeom>
          <a:noFill/>
        </p:spPr>
        <p:txBody>
          <a:bodyPr wrap="square" lIns="121917" tIns="60958" rIns="121917" bIns="60958" rtlCol="0" anchor="t"/>
          <a:lstStyle/>
          <a:p>
            <a:r>
              <a:rPr lang="en-US" altLang="zh-CN" sz="32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与</a:t>
            </a:r>
            <a:r>
              <a:rPr lang="en-US" altLang="zh-CN" sz="32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n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的平方的积</a:t>
            </a:r>
          </a:p>
        </p:txBody>
      </p:sp>
      <p:sp>
        <p:nvSpPr>
          <p:cNvPr id="8" name="文本4"/>
          <p:cNvSpPr txBox="1"/>
          <p:nvPr/>
        </p:nvSpPr>
        <p:spPr>
          <a:xfrm>
            <a:off x="2859667" y="5734050"/>
            <a:ext cx="3677441" cy="601273"/>
          </a:xfrm>
          <a:prstGeom prst="rect">
            <a:avLst/>
          </a:prstGeom>
          <a:noFill/>
        </p:spPr>
        <p:txBody>
          <a:bodyPr wrap="square" lIns="121917" tIns="60958" rIns="121917" bIns="60958" rtlCol="0" anchor="t"/>
          <a:lstStyle/>
          <a:p>
            <a:r>
              <a:rPr lang="en-US" altLang="zh-CN" sz="32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与</a:t>
            </a:r>
            <a:r>
              <a:rPr lang="en-US" altLang="zh-CN" sz="32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n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的积的平方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3" grpId="0" animBg="1"/>
      <p:bldP spid="5" grpId="0" animBg="1"/>
      <p:bldP spid="6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/>
              <p:cNvSpPr txBox="1"/>
              <p:nvPr/>
            </p:nvSpPr>
            <p:spPr>
              <a:xfrm>
                <a:off x="997099" y="1291373"/>
                <a:ext cx="10769891" cy="519423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121917" tIns="60958" rIns="121917" bIns="60958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1.</a:t>
                </a:r>
                <a:r>
                  <a:rPr lang="zh-CN" altLang="en-US" sz="3600" b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下列说法中不正确的是</a:t>
                </a:r>
                <a:r>
                  <a:rPr lang="zh-CN" altLang="en-US" sz="3600" b="1" dirty="0" smtClean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（        </a:t>
                </a:r>
                <a:r>
                  <a:rPr lang="zh-CN" altLang="en-US" sz="3600" b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）</a:t>
                </a:r>
                <a:endParaRPr lang="zh-CN" altLang="en-US" sz="3600" b="1" dirty="0">
                  <a:solidFill>
                    <a:srgbClr val="1A272D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3600" b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A.</a:t>
                </a:r>
                <a:r>
                  <a:rPr lang="zh-CN" altLang="en-US" sz="3600" b="1" i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a</a:t>
                </a:r>
                <a:r>
                  <a:rPr lang="zh-CN" altLang="en-US" sz="3600" b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乘2与</a:t>
                </a:r>
                <a:r>
                  <a:rPr lang="zh-CN" altLang="en-US" sz="3600" b="1" i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b</a:t>
                </a:r>
                <a:r>
                  <a:rPr lang="zh-CN" altLang="en-US" sz="3600" b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的和的积表示为</a:t>
                </a:r>
                <a:r>
                  <a:rPr lang="zh-CN" altLang="en-US" sz="3600" b="1" i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a</a:t>
                </a:r>
                <a:r>
                  <a:rPr lang="zh-CN" altLang="en-US" sz="3600" b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(2+</a:t>
                </a:r>
                <a:r>
                  <a:rPr lang="zh-CN" altLang="en-US" sz="3600" b="1" i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b</a:t>
                </a:r>
                <a:r>
                  <a:rPr lang="zh-CN" altLang="en-US" sz="3600" b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)        </a:t>
                </a:r>
                <a:endParaRPr lang="zh-CN" altLang="en-US" sz="3600" b="1" dirty="0">
                  <a:solidFill>
                    <a:srgbClr val="1A272D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3600" b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B.比</a:t>
                </a:r>
                <a:r>
                  <a:rPr lang="zh-CN" altLang="en-US" sz="3600" b="1" i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m</a:t>
                </a:r>
                <a:r>
                  <a:rPr lang="zh-CN" altLang="en-US" sz="3600" b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的倒数小5的数表示为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i="1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36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3600" i="1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m</m:t>
                        </m:r>
                      </m:den>
                    </m:f>
                  </m:oMath>
                </a14:m>
                <a:r>
                  <a:rPr lang="zh-CN" altLang="en-US" sz="3600" b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 </a:t>
                </a:r>
                <a:r>
                  <a:rPr lang="en-US" altLang="zh-CN" sz="3600" b="1" dirty="0" smtClean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-</a:t>
                </a:r>
                <a:r>
                  <a:rPr lang="en-US" altLang="zh-CN" sz="3600" b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5</a:t>
                </a:r>
                <a:endParaRPr lang="zh-CN" altLang="en-US" sz="3600" b="1" dirty="0">
                  <a:solidFill>
                    <a:srgbClr val="1A272D"/>
                  </a:solidFill>
                  <a:latin typeface="Times New Roman" pitchFamily="18" charset="0"/>
                  <a:cs typeface="Times New Roman" pitchFamily="18" charset="0"/>
                  <a:sym typeface="+mn-ea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3600" b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C.</a:t>
                </a:r>
                <a:r>
                  <a:rPr lang="zh-CN" altLang="en-US" sz="3600" b="1" i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x</a:t>
                </a:r>
                <a:r>
                  <a:rPr lang="zh-CN" altLang="en-US" sz="3600" b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与</a:t>
                </a:r>
                <a:r>
                  <a:rPr lang="zh-CN" altLang="en-US" sz="3600" b="1" i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y</a:t>
                </a:r>
                <a:r>
                  <a:rPr lang="zh-CN" altLang="en-US" sz="3600" b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的差的平方表示为</a:t>
                </a:r>
                <a:r>
                  <a:rPr lang="en-US" altLang="zh-CN" sz="3600" b="1" i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x</a:t>
                </a:r>
                <a:r>
                  <a:rPr lang="en-US" altLang="zh-CN" sz="3600" b="1" baseline="30000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2</a:t>
                </a:r>
                <a:r>
                  <a:rPr lang="en-US" altLang="zh-CN" sz="3600" b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-</a:t>
                </a:r>
                <a:r>
                  <a:rPr lang="en-US" altLang="zh-CN" sz="3600" b="1" i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y</a:t>
                </a:r>
                <a:r>
                  <a:rPr lang="en-US" altLang="zh-CN" sz="3600" b="1" baseline="30000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2</a:t>
                </a:r>
                <a:endParaRPr lang="zh-CN" altLang="en-US" sz="3600" b="1" dirty="0">
                  <a:solidFill>
                    <a:srgbClr val="1A272D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3600" b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D.</a:t>
                </a:r>
                <a:r>
                  <a:rPr lang="zh-CN" altLang="en-US" sz="3600" b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除以</a:t>
                </a:r>
                <a:r>
                  <a:rPr lang="zh-CN" altLang="en-US" sz="3600" b="1" i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a</a:t>
                </a:r>
                <a:r>
                  <a:rPr lang="zh-CN" altLang="en-US" sz="3600" b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+4的商是</a:t>
                </a:r>
                <a:r>
                  <a:rPr lang="zh-CN" altLang="en-US" sz="3600" b="1" i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a</a:t>
                </a:r>
                <a:r>
                  <a:rPr lang="zh-CN" altLang="en-US" sz="3600" b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的数是</a:t>
                </a:r>
                <a:r>
                  <a:rPr lang="zh-CN" altLang="en-US" sz="3600" b="1" i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a</a:t>
                </a:r>
                <a:r>
                  <a:rPr lang="zh-CN" altLang="en-US" sz="3600" b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(</a:t>
                </a:r>
                <a:r>
                  <a:rPr lang="zh-CN" altLang="en-US" sz="3600" b="1" i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a</a:t>
                </a:r>
                <a:r>
                  <a:rPr lang="zh-CN" altLang="en-US" sz="3600" b="1" dirty="0">
                    <a:solidFill>
                      <a:srgbClr val="1A272D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+4)</a:t>
                </a:r>
                <a:endParaRPr lang="zh-CN" altLang="en-US" sz="2400" b="1" dirty="0">
                  <a:solidFill>
                    <a:srgbClr val="1A272D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099" y="1291373"/>
                <a:ext cx="10769891" cy="5194238"/>
              </a:xfrm>
              <a:prstGeom prst="rect">
                <a:avLst/>
              </a:prstGeom>
              <a:blipFill rotWithShape="1">
                <a:blip r:embed="rId2"/>
                <a:stretch>
                  <a:fillRect l="-1472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753" name="Text Box 9"/>
          <p:cNvSpPr txBox="1"/>
          <p:nvPr/>
        </p:nvSpPr>
        <p:spPr>
          <a:xfrm>
            <a:off x="6671270" y="1407915"/>
            <a:ext cx="588357" cy="696121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7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C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2"/>
          <p:cNvSpPr txBox="1"/>
          <p:nvPr/>
        </p:nvSpPr>
        <p:spPr>
          <a:xfrm>
            <a:off x="1549680" y="1496937"/>
            <a:ext cx="1371421" cy="1032326"/>
          </a:xfrm>
          <a:prstGeom prst="rect">
            <a:avLst/>
          </a:prstGeom>
          <a:noFill/>
        </p:spPr>
        <p:txBody>
          <a:bodyPr wrap="square" lIns="121917" tIns="60958" rIns="121917" bIns="60958" rtlCol="0" anchor="t"/>
          <a:lstStyle/>
          <a:p>
            <a:pPr algn="ctr">
              <a:lnSpc>
                <a:spcPct val="125000"/>
              </a:lnSpc>
            </a:pPr>
            <a:r>
              <a:rPr lang="zh-CN" altLang="en-US" sz="4300" b="1">
                <a:solidFill>
                  <a:srgbClr val="538C76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 </a:t>
            </a:r>
          </a:p>
        </p:txBody>
      </p:sp>
      <p:sp>
        <p:nvSpPr>
          <p:cNvPr id="12" name="文本8"/>
          <p:cNvSpPr txBox="1"/>
          <p:nvPr/>
        </p:nvSpPr>
        <p:spPr>
          <a:xfrm>
            <a:off x="766614" y="1269554"/>
            <a:ext cx="11191476" cy="4380821"/>
          </a:xfrm>
          <a:prstGeom prst="rect">
            <a:avLst/>
          </a:prstGeom>
          <a:noFill/>
        </p:spPr>
        <p:txBody>
          <a:bodyPr wrap="square" lIns="121917" tIns="60958" rIns="121917" bIns="60958" rtlCol="0" anchor="t"/>
          <a:lstStyle/>
          <a:p>
            <a:pPr>
              <a:lnSpc>
                <a:spcPct val="125000"/>
              </a:lnSpc>
            </a:pPr>
            <a:r>
              <a:rPr lang="zh-CN" altLang="en-US" sz="37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37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2.</a:t>
            </a:r>
            <a:r>
              <a:rPr lang="zh-CN" altLang="en-US" sz="37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用</a:t>
            </a:r>
            <a:r>
              <a:rPr lang="zh-CN" altLang="en-US" sz="37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代数式表示：</a:t>
            </a:r>
            <a:r>
              <a:rPr lang="zh-CN" altLang="en-US" sz="3700" dirty="0"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 </a:t>
            </a:r>
            <a:r>
              <a:rPr lang="zh-CN" altLang="en-US" sz="3700" dirty="0">
                <a:solidFill>
                  <a:srgbClr val="538C76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    </a:t>
            </a:r>
          </a:p>
          <a:p>
            <a:pPr>
              <a:lnSpc>
                <a:spcPct val="125000"/>
              </a:lnSpc>
            </a:pPr>
            <a:r>
              <a:rPr lang="zh-CN" altLang="en-US" sz="37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（1）苹果</a:t>
            </a:r>
            <a:r>
              <a:rPr lang="zh-CN" altLang="en-US" sz="37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7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元/kg，橘子</a:t>
            </a:r>
            <a:r>
              <a:rPr lang="zh-CN" altLang="en-US" sz="37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37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元/kg，买5kg苹果、6kg橘子应付__________元；</a:t>
            </a:r>
          </a:p>
          <a:p>
            <a:pPr>
              <a:lnSpc>
                <a:spcPct val="125000"/>
              </a:lnSpc>
            </a:pPr>
            <a:r>
              <a:rPr lang="zh-CN" altLang="en-US" sz="37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（2）小明每步走</a:t>
            </a:r>
            <a:r>
              <a:rPr lang="zh-CN" altLang="en-US" sz="37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7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m，小亮每步走</a:t>
            </a:r>
            <a:r>
              <a:rPr lang="zh-CN" altLang="en-US" sz="37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37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m，小明、小亮从小桥的两端相向而行，小明走5步、小亮走6步，两人相遇，小桥长__________m；</a:t>
            </a:r>
          </a:p>
          <a:p>
            <a:pPr>
              <a:lnSpc>
                <a:spcPct val="125000"/>
              </a:lnSpc>
            </a:pPr>
            <a:r>
              <a:rPr lang="zh-CN" altLang="en-US" sz="37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（3）</a:t>
            </a:r>
            <a:r>
              <a:rPr lang="zh-CN" altLang="en-US" sz="37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7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个五边形、</a:t>
            </a:r>
            <a:r>
              <a:rPr lang="zh-CN" altLang="en-US" sz="37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37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个六边形，共有________条边.</a:t>
            </a:r>
          </a:p>
        </p:txBody>
      </p:sp>
      <p:sp>
        <p:nvSpPr>
          <p:cNvPr id="13" name="文本9"/>
          <p:cNvSpPr txBox="1"/>
          <p:nvPr/>
        </p:nvSpPr>
        <p:spPr>
          <a:xfrm>
            <a:off x="1990750" y="2637706"/>
            <a:ext cx="2610780" cy="689346"/>
          </a:xfrm>
          <a:prstGeom prst="rect">
            <a:avLst/>
          </a:prstGeom>
          <a:noFill/>
        </p:spPr>
        <p:txBody>
          <a:bodyPr wrap="square" lIns="121917" tIns="60958" rIns="121917" bIns="60958" rtlCol="0" anchor="t"/>
          <a:lstStyle/>
          <a:p>
            <a:pPr algn="ctr">
              <a:lnSpc>
                <a:spcPct val="125000"/>
              </a:lnSpc>
            </a:pPr>
            <a:r>
              <a:rPr lang="zh-CN" altLang="en-US" sz="3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zh-CN" altLang="en-US" sz="3700" b="1" dirty="0">
                <a:solidFill>
                  <a:srgbClr val="FF000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5</a:t>
            </a:r>
            <a:r>
              <a:rPr lang="zh-CN" altLang="en-US" sz="3700" b="1" i="1" dirty="0">
                <a:solidFill>
                  <a:srgbClr val="FF000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a</a:t>
            </a:r>
            <a:r>
              <a:rPr lang="zh-CN" altLang="en-US" sz="3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＋</a:t>
            </a:r>
            <a:r>
              <a:rPr lang="zh-CN" altLang="en-US" sz="3700" b="1" dirty="0">
                <a:solidFill>
                  <a:srgbClr val="FF000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6</a:t>
            </a:r>
            <a:r>
              <a:rPr lang="zh-CN" altLang="en-US" sz="3700" b="1" i="1" dirty="0">
                <a:solidFill>
                  <a:srgbClr val="FF000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b</a:t>
            </a:r>
            <a:r>
              <a:rPr lang="zh-CN" altLang="en-US" sz="3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6" name="文本9"/>
          <p:cNvSpPr txBox="1"/>
          <p:nvPr/>
        </p:nvSpPr>
        <p:spPr>
          <a:xfrm>
            <a:off x="8039422" y="5487292"/>
            <a:ext cx="2610780" cy="689346"/>
          </a:xfrm>
          <a:prstGeom prst="rect">
            <a:avLst/>
          </a:prstGeom>
          <a:noFill/>
        </p:spPr>
        <p:txBody>
          <a:bodyPr wrap="square" lIns="121917" tIns="60958" rIns="121917" bIns="60958" rtlCol="0" anchor="t"/>
          <a:lstStyle/>
          <a:p>
            <a:pPr algn="ctr">
              <a:lnSpc>
                <a:spcPct val="125000"/>
              </a:lnSpc>
            </a:pPr>
            <a:r>
              <a:rPr lang="zh-CN" altLang="en-US" sz="3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zh-CN" altLang="en-US" sz="3700" b="1" dirty="0">
                <a:solidFill>
                  <a:srgbClr val="FF000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5</a:t>
            </a:r>
            <a:r>
              <a:rPr lang="zh-CN" altLang="en-US" sz="3700" b="1" i="1" dirty="0">
                <a:solidFill>
                  <a:srgbClr val="FF000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a</a:t>
            </a:r>
            <a:r>
              <a:rPr lang="zh-CN" altLang="en-US" sz="3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＋</a:t>
            </a:r>
            <a:r>
              <a:rPr lang="zh-CN" altLang="en-US" sz="3700" b="1" dirty="0">
                <a:solidFill>
                  <a:srgbClr val="FF000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6</a:t>
            </a:r>
            <a:r>
              <a:rPr lang="zh-CN" altLang="en-US" sz="3700" b="1" i="1" dirty="0">
                <a:solidFill>
                  <a:srgbClr val="FF000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b</a:t>
            </a:r>
            <a:r>
              <a:rPr lang="zh-CN" altLang="en-US" sz="3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7" name="文本9"/>
          <p:cNvSpPr txBox="1"/>
          <p:nvPr/>
        </p:nvSpPr>
        <p:spPr>
          <a:xfrm>
            <a:off x="3934966" y="4797946"/>
            <a:ext cx="2610780" cy="689346"/>
          </a:xfrm>
          <a:prstGeom prst="rect">
            <a:avLst/>
          </a:prstGeom>
          <a:noFill/>
        </p:spPr>
        <p:txBody>
          <a:bodyPr wrap="square" lIns="121917" tIns="60958" rIns="121917" bIns="60958" rtlCol="0" anchor="t"/>
          <a:lstStyle/>
          <a:p>
            <a:pPr algn="ctr">
              <a:lnSpc>
                <a:spcPct val="125000"/>
              </a:lnSpc>
            </a:pPr>
            <a:r>
              <a:rPr lang="zh-CN" altLang="en-US" sz="3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zh-CN" altLang="en-US" sz="3700" b="1" dirty="0">
                <a:solidFill>
                  <a:srgbClr val="FF000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5</a:t>
            </a:r>
            <a:r>
              <a:rPr lang="zh-CN" altLang="en-US" sz="3700" b="1" i="1" dirty="0">
                <a:solidFill>
                  <a:srgbClr val="FF000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a</a:t>
            </a:r>
            <a:r>
              <a:rPr lang="zh-CN" altLang="en-US" sz="3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＋</a:t>
            </a:r>
            <a:r>
              <a:rPr lang="zh-CN" altLang="en-US" sz="3700" b="1" dirty="0">
                <a:solidFill>
                  <a:srgbClr val="FF000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6</a:t>
            </a:r>
            <a:r>
              <a:rPr lang="zh-CN" altLang="en-US" sz="3700" b="1" i="1" dirty="0">
                <a:solidFill>
                  <a:srgbClr val="FF000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b</a:t>
            </a:r>
            <a:r>
              <a:rPr lang="zh-CN" altLang="en-US" sz="3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82638" y="1413569"/>
            <a:ext cx="11017224" cy="3585593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dirty="0" smtClean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3.</a:t>
            </a:r>
            <a:r>
              <a:rPr lang="zh-CN" altLang="en-US" sz="3000" dirty="0" smtClean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某</a:t>
            </a:r>
            <a:r>
              <a:rPr lang="zh-CN" altLang="en-US" sz="30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校组织学生去秋游，甲、乙两个旅行社报价均为200元/人，并都给予一定的优惠。甲旅行社说：“如果1人买全票，那么其余的人享受半价优惠。”乙旅行社说：“全部按报价的6折优惠。”设参加秋游的学生人数为</a:t>
            </a:r>
            <a:r>
              <a:rPr lang="zh-CN" altLang="en-US" sz="3000" i="1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30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人，甲旅行社的收费为</a:t>
            </a:r>
            <a:r>
              <a:rPr lang="zh-CN" altLang="en-US" sz="3000" i="1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y</a:t>
            </a:r>
            <a:r>
              <a:rPr lang="zh-CN" altLang="en-US" sz="3000" baseline="-250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甲</a:t>
            </a:r>
            <a:r>
              <a:rPr lang="zh-CN" altLang="en-US" sz="30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元，乙旅行社的收费为</a:t>
            </a:r>
            <a:r>
              <a:rPr lang="zh-CN" altLang="en-US" sz="3000" i="1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y</a:t>
            </a:r>
            <a:r>
              <a:rPr lang="zh-CN" altLang="en-US" sz="3000" baseline="-250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乙</a:t>
            </a:r>
            <a:r>
              <a:rPr lang="zh-CN" altLang="en-US" sz="30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元，分别用x的代数式表示</a:t>
            </a:r>
            <a:r>
              <a:rPr lang="zh-CN" altLang="en-US" sz="3000" i="1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y</a:t>
            </a:r>
            <a:r>
              <a:rPr lang="zh-CN" altLang="en-US" sz="3000" baseline="-250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甲</a:t>
            </a:r>
            <a:r>
              <a:rPr lang="zh-CN" altLang="en-US" sz="30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，</a:t>
            </a:r>
            <a:r>
              <a:rPr lang="zh-CN" altLang="en-US" sz="3000" i="1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y</a:t>
            </a:r>
            <a:r>
              <a:rPr lang="zh-CN" altLang="en-US" sz="3000" baseline="-250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乙</a:t>
            </a:r>
            <a:r>
              <a:rPr lang="zh-CN" altLang="en-US" sz="3000" dirty="0">
                <a:solidFill>
                  <a:srgbClr val="1A272D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.</a:t>
            </a:r>
            <a:endParaRPr lang="en-US" altLang="en-US" sz="30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82638" y="1701602"/>
            <a:ext cx="10688176" cy="3077762"/>
          </a:xfrm>
          <a:prstGeom prst="rect">
            <a:avLst/>
          </a:prstGeom>
          <a:noFill/>
        </p:spPr>
        <p:txBody>
          <a:bodyPr wrap="none" lIns="121917" tIns="60958" rIns="121917" bIns="60958" rtlCol="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解</a:t>
            </a:r>
            <a:r>
              <a:rPr lang="zh-CN" altLang="en-US" sz="32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：</a:t>
            </a:r>
            <a:endParaRPr lang="en-US" altLang="zh-CN" sz="3200" dirty="0" smtClean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  <a:sym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z="32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甲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旅行社的收费为</a:t>
            </a:r>
            <a:r>
              <a:rPr lang="zh-CN" altLang="en-US" sz="32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y</a:t>
            </a:r>
            <a:r>
              <a:rPr lang="zh-CN" altLang="en-US" sz="3200" baseline="-25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甲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=200+0.5×200×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（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-1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）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=100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+100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；</a:t>
            </a:r>
          </a:p>
          <a:p>
            <a:pPr>
              <a:lnSpc>
                <a:spcPct val="20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乙旅行社的收费为</a:t>
            </a:r>
            <a:r>
              <a:rPr lang="zh-CN" altLang="en-US" sz="32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y</a:t>
            </a:r>
            <a:r>
              <a:rPr lang="zh-CN" altLang="en-US" sz="3200" baseline="-25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乙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=0.6×200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=120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x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元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0441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2638" y="1845618"/>
            <a:ext cx="10801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1</a:t>
            </a:r>
            <a:r>
              <a:rPr lang="en-US" altLang="zh-CN" sz="3600" i="1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.</a:t>
            </a:r>
            <a:r>
              <a:rPr lang="zh-CN" altLang="en-US" sz="3600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代数式</a:t>
            </a:r>
            <a:r>
              <a:rPr lang="en-US" altLang="zh-CN" sz="3600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:</a:t>
            </a:r>
            <a:r>
              <a:rPr lang="zh-CN" altLang="en-US" sz="3600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用</a:t>
            </a:r>
            <a:r>
              <a:rPr lang="zh-CN" altLang="en-US" sz="36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运算符号</a:t>
            </a:r>
            <a:r>
              <a:rPr lang="zh-CN" altLang="en-US" sz="3600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把</a:t>
            </a:r>
            <a:r>
              <a:rPr lang="zh-CN" altLang="en-US" sz="36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数</a:t>
            </a:r>
            <a:r>
              <a:rPr lang="zh-CN" altLang="en-US" sz="3600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或</a:t>
            </a:r>
            <a:r>
              <a:rPr lang="zh-CN" altLang="en-US" sz="36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表示数的字母</a:t>
            </a:r>
            <a:r>
              <a:rPr lang="zh-CN" altLang="en-US" sz="3600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连接起来的式子</a:t>
            </a:r>
            <a:r>
              <a:rPr lang="en-US" altLang="zh-CN" sz="3600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,</a:t>
            </a:r>
            <a:r>
              <a:rPr lang="zh-CN" altLang="en-US" sz="3600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叫作代数式</a:t>
            </a:r>
            <a:r>
              <a:rPr lang="en-US" altLang="zh-CN" sz="3600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,</a:t>
            </a:r>
            <a:r>
              <a:rPr lang="zh-CN" altLang="en-US" sz="3600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单独的一</a:t>
            </a:r>
            <a:r>
              <a:rPr lang="zh-CN" altLang="en-US" sz="36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个数</a:t>
            </a:r>
            <a:r>
              <a:rPr lang="zh-CN" altLang="en-US" sz="3600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或字母也是代数式</a:t>
            </a:r>
            <a:r>
              <a:rPr lang="en-US" altLang="zh-CN" sz="3600" i="1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.</a:t>
            </a:r>
            <a:endParaRPr lang="zh-CN" altLang="en-US" sz="3600" dirty="0"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6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2</a:t>
            </a:r>
            <a:r>
              <a:rPr lang="en-US" altLang="zh-CN" sz="3600" i="1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.</a:t>
            </a:r>
            <a:r>
              <a:rPr lang="zh-CN" altLang="en-US" sz="3600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用字母表示数</a:t>
            </a:r>
            <a:r>
              <a:rPr lang="en-US" altLang="zh-CN" sz="3600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:</a:t>
            </a:r>
            <a:r>
              <a:rPr lang="zh-CN" altLang="en-US" sz="3600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从具体到抽象</a:t>
            </a:r>
            <a:r>
              <a:rPr lang="en-US" altLang="zh-CN" sz="3600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,</a:t>
            </a:r>
            <a:r>
              <a:rPr lang="zh-CN" altLang="en-US" sz="3600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从特殊到一般</a:t>
            </a:r>
            <a:r>
              <a:rPr lang="en-US" altLang="zh-CN" sz="3600" i="1" dirty="0">
                <a:latin typeface="黑体" pitchFamily="49" charset="-122"/>
                <a:ea typeface="黑体" pitchFamily="49" charset="-122"/>
                <a:cs typeface="Times New Roman" pitchFamily="18" charset="0"/>
              </a:rPr>
              <a:t>.</a:t>
            </a:r>
            <a:endParaRPr lang="zh-CN" altLang="en-US" sz="3600" dirty="0"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2681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47695" y="2615680"/>
            <a:ext cx="7541693" cy="95410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600" b="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600" b="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52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382643" y="1618354"/>
            <a:ext cx="11662162" cy="3862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sz="2700" b="1" dirty="0">
                <a:latin typeface="楷体" pitchFamily="49" charset="-122"/>
                <a:ea typeface="楷体" pitchFamily="49" charset="-122"/>
              </a:rPr>
              <a:t>1.通过经历分析实际问题中的数量关系的过程，理解用字母表示数的意义，感受其中“抽象”的数学思想；</a:t>
            </a:r>
          </a:p>
          <a:p>
            <a:pPr>
              <a:lnSpc>
                <a:spcPct val="150000"/>
              </a:lnSpc>
            </a:pPr>
            <a:r>
              <a:rPr sz="2700" b="1" dirty="0">
                <a:latin typeface="楷体" pitchFamily="49" charset="-122"/>
                <a:ea typeface="楷体" pitchFamily="49" charset="-122"/>
              </a:rPr>
              <a:t>2.通过经历用含有字母的式子表示实际问题数量关系的过程，体会从具体到抽象的认识过程，进一步发展学生的符号意识；</a:t>
            </a:r>
          </a:p>
          <a:p>
            <a:pPr>
              <a:lnSpc>
                <a:spcPct val="150000"/>
              </a:lnSpc>
            </a:pPr>
            <a:r>
              <a:rPr sz="2700" b="1" dirty="0">
                <a:latin typeface="楷体" pitchFamily="49" charset="-122"/>
                <a:ea typeface="楷体" pitchFamily="49" charset="-122"/>
              </a:rPr>
              <a:t>3.通过经历具体的问题情境的解决过程，提高学生分析问题、解决问题的能力，从而培养学生的应用意识</a:t>
            </a:r>
            <a:r>
              <a:rPr sz="27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sz="27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82638" y="1756520"/>
            <a:ext cx="10599733" cy="3331677"/>
          </a:xfrm>
          <a:prstGeom prst="rect">
            <a:avLst/>
          </a:prstGeom>
          <a:noFill/>
        </p:spPr>
        <p:txBody>
          <a:bodyPr wrap="square" lIns="121917" tIns="60958" rIns="121917" bIns="60958" rtlCol="0" anchor="t"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学习重点：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理解用字母表示数的意义，正确分析实际问题中的数量关系并用含有字母的式子表示数量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关系。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学习难点：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正确分析实际问题中的数量关系，用式子表示数量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关系。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10630" y="1269554"/>
            <a:ext cx="10869785" cy="5316836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问题：智能机器人的广泛应用是智慧农业的发展趋势之一</a:t>
            </a:r>
            <a:r>
              <a:rPr lang="en-US" altLang="zh-CN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r>
              <a:rPr lang="zh-CN" altLang="en-US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某品牌苹果采摘机器人</a:t>
            </a:r>
            <a:r>
              <a:rPr lang="zh-CN" altLang="en-US" sz="30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可以平均每秒完成</a:t>
            </a:r>
            <a:r>
              <a:rPr lang="en-US" altLang="zh-CN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5m²</a:t>
            </a:r>
            <a:r>
              <a:rPr lang="zh-CN" altLang="en-US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范围内苹果的识别，并自动对成熟的苹果进行采摘，它的一个</a:t>
            </a:r>
            <a:r>
              <a:rPr lang="zh-CN" altLang="en-US" sz="30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机械手平均</a:t>
            </a:r>
            <a:r>
              <a:rPr lang="en-US" altLang="zh-CN" sz="30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8s</a:t>
            </a:r>
            <a:r>
              <a:rPr lang="zh-CN" altLang="en-US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可以采摘一个苹果，根据这些数据回答下列问题</a:t>
            </a:r>
            <a:r>
              <a:rPr lang="en-US" altLang="zh-CN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:</a:t>
            </a:r>
          </a:p>
          <a:p>
            <a:pPr algn="just">
              <a:lnSpc>
                <a:spcPct val="125000"/>
              </a:lnSpc>
            </a:pPr>
            <a:r>
              <a:rPr lang="en-US" altLang="zh-CN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(1)</a:t>
            </a:r>
            <a:r>
              <a:rPr lang="zh-CN" altLang="en-US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该机器人</a:t>
            </a:r>
            <a:r>
              <a:rPr lang="en-US" altLang="zh-CN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10s</a:t>
            </a:r>
            <a:r>
              <a:rPr lang="zh-CN" altLang="en-US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能识别多大范围内的苹果</a:t>
            </a:r>
            <a:r>
              <a:rPr lang="en-US" altLang="zh-CN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?</a:t>
            </a:r>
            <a:r>
              <a:rPr lang="en-US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60s</a:t>
            </a:r>
            <a:r>
              <a:rPr lang="zh-CN" altLang="en-US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呢</a:t>
            </a:r>
            <a:r>
              <a:rPr lang="en-US" altLang="zh-CN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?</a:t>
            </a:r>
            <a:r>
              <a:rPr lang="en-US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en-US" sz="30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t</a:t>
            </a:r>
            <a:r>
              <a:rPr lang="en-US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s</a:t>
            </a:r>
            <a:r>
              <a:rPr lang="zh-CN" altLang="en-US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呢</a:t>
            </a:r>
            <a:r>
              <a:rPr lang="en-US" altLang="zh-CN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?</a:t>
            </a:r>
          </a:p>
          <a:p>
            <a:pPr algn="just">
              <a:lnSpc>
                <a:spcPct val="125000"/>
              </a:lnSpc>
            </a:pPr>
            <a:r>
              <a:rPr lang="en-US" altLang="zh-CN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(2)</a:t>
            </a:r>
            <a:r>
              <a:rPr lang="zh-CN" altLang="en-US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该机器人识别</a:t>
            </a:r>
            <a:r>
              <a:rPr lang="en-US" altLang="zh-CN" sz="30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n</a:t>
            </a:r>
            <a:r>
              <a:rPr lang="en-US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m²</a:t>
            </a:r>
            <a:r>
              <a:rPr lang="zh-CN" altLang="en-US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范围内的苹果需要多少秒</a:t>
            </a:r>
            <a:r>
              <a:rPr lang="en-US" altLang="zh-CN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?</a:t>
            </a:r>
          </a:p>
          <a:p>
            <a:pPr algn="just">
              <a:lnSpc>
                <a:spcPct val="125000"/>
              </a:lnSpc>
            </a:pPr>
            <a:r>
              <a:rPr lang="en-US" altLang="zh-CN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(3)</a:t>
            </a:r>
            <a:r>
              <a:rPr lang="zh-CN" altLang="en-US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若该机器人搭载</a:t>
            </a:r>
            <a:r>
              <a:rPr lang="zh-CN" altLang="en-US" sz="30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了</a:t>
            </a:r>
            <a:r>
              <a:rPr lang="en-US" altLang="zh-CN" sz="3000" i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m</a:t>
            </a:r>
            <a:r>
              <a:rPr lang="zh-CN" altLang="en-US" sz="30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个机械手（</a:t>
            </a:r>
            <a:r>
              <a:rPr lang="en-US" altLang="zh-CN" sz="30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m </a:t>
            </a:r>
            <a:r>
              <a:rPr lang="zh-CN" altLang="en-US" sz="30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＞</a:t>
            </a:r>
            <a:r>
              <a:rPr lang="en-US" altLang="zh-CN" sz="30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0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），</a:t>
            </a:r>
            <a:r>
              <a:rPr lang="zh-CN" altLang="en-US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它与采摘工人同时工作</a:t>
            </a:r>
            <a:r>
              <a:rPr lang="en-US" altLang="zh-CN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1h</a:t>
            </a:r>
            <a:r>
              <a:rPr lang="zh-CN" altLang="en-US" sz="30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，已知工人平均</a:t>
            </a:r>
            <a:r>
              <a:rPr lang="en-US" altLang="zh-CN" sz="30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5s</a:t>
            </a:r>
            <a:r>
              <a:rPr lang="zh-CN" altLang="en-US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可以采摘一个苹果，则机器人可比工人多采摘多少个苹果</a:t>
            </a:r>
            <a:r>
              <a:rPr lang="en-US" altLang="zh-CN" sz="3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?</a:t>
            </a:r>
            <a:endParaRPr lang="zh-CN" altLang="en-US" sz="30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53537" y="1262672"/>
            <a:ext cx="5517008" cy="768283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工作量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工作效率×工作时间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6907911" y="1262672"/>
            <a:ext cx="5309134" cy="2078591"/>
            <a:chOff x="7540" y="5013"/>
            <a:chExt cx="5668" cy="2268"/>
          </a:xfrm>
        </p:grpSpPr>
        <p:sp>
          <p:nvSpPr>
            <p:cNvPr id="8200" name="AutoShape 8"/>
            <p:cNvSpPr/>
            <p:nvPr/>
          </p:nvSpPr>
          <p:spPr>
            <a:xfrm>
              <a:off x="7540" y="5013"/>
              <a:ext cx="5668" cy="2268"/>
            </a:xfrm>
            <a:prstGeom prst="cloudCallout">
              <a:avLst>
                <a:gd name="adj1" fmla="val 13159"/>
                <a:gd name="adj2" fmla="val 8435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sz="37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239" y="5413"/>
              <a:ext cx="4441" cy="1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700" dirty="0">
                  <a:solidFill>
                    <a:schemeClr val="bg1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上页问题中包含三个量：</a:t>
              </a:r>
              <a:r>
                <a:rPr lang="zh-CN" altLang="en-US" sz="2700" dirty="0">
                  <a:solidFill>
                    <a:srgbClr val="FFFF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工作量、工作效率和工作时间，它们的关系是什么？</a:t>
              </a: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854383" y="2024003"/>
            <a:ext cx="7299856" cy="3076652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问题</a:t>
            </a: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：该机器人</a:t>
            </a: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10s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能识别的范围是</a:t>
            </a:r>
            <a:r>
              <a:rPr lang="zh-CN" altLang="en-US" sz="3200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        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；</a:t>
            </a: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60s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能识别的范围是</a:t>
            </a:r>
            <a:r>
              <a:rPr lang="zh-CN" altLang="en-US" sz="3200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        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；</a:t>
            </a:r>
            <a:r>
              <a:rPr lang="en-US" altLang="zh-CN" sz="3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t</a:t>
            </a: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s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能识别的范围是</a:t>
            </a:r>
            <a:r>
              <a:rPr lang="zh-CN" altLang="en-US" sz="3200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         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    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53536" y="5100654"/>
            <a:ext cx="11155921" cy="861770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问题</a:t>
            </a: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：该机器人识别</a:t>
            </a:r>
            <a:r>
              <a:rPr lang="en-US" altLang="zh-CN" sz="3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n</a:t>
            </a: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m</a:t>
            </a:r>
            <a:r>
              <a:rPr lang="en-US" altLang="zh-CN" sz="3200" baseline="300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范围内的苹果需要的时间是</a:t>
            </a:r>
            <a:r>
              <a:rPr lang="zh-CN" altLang="en-US" sz="3200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</a:t>
            </a: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s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；           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385172" y="2840198"/>
            <a:ext cx="2097767" cy="6139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5×10=50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271918" y="3645818"/>
            <a:ext cx="2284673" cy="61554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5×60=300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514274" y="4327987"/>
            <a:ext cx="2097767" cy="6139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5×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t</a:t>
            </a:r>
            <a:r>
              <a:rPr lang="en-US" altLang="zh-CN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=5</a:t>
            </a:r>
            <a:r>
              <a:rPr lang="en-US" altLang="zh-CN" sz="32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0307058" y="4941962"/>
                <a:ext cx="1152128" cy="8263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8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altLang="zh-CN" sz="2800" i="1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ea typeface="黑体" panose="02010609060101010101" pitchFamily="49" charset="-122"/>
                              <a:cs typeface="Times New Roman" pitchFamily="18" charset="0"/>
                            </a:rPr>
                            <m:t>n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altLang="zh-CN" sz="2800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ea typeface="黑体" panose="02010609060101010101" pitchFamily="49" charset="-122"/>
                              <a:cs typeface="Times New Roman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zh-CN" alt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07058" y="4941962"/>
                <a:ext cx="1152128" cy="82638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8" grpId="0"/>
      <p:bldP spid="9" grpId="0"/>
      <p:bldP spid="2" grpId="0"/>
      <p:bldP spid="4" grpId="0"/>
      <p:bldP spid="10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/>
              <p:cNvSpPr txBox="1"/>
              <p:nvPr/>
            </p:nvSpPr>
            <p:spPr>
              <a:xfrm>
                <a:off x="982638" y="1269554"/>
                <a:ext cx="11089232" cy="538781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121917" tIns="60958" rIns="121917" bIns="60958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30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对于问题</a:t>
                </a:r>
                <a:r>
                  <a:rPr lang="en-US" altLang="zh-CN" sz="30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3</a:t>
                </a:r>
                <a:r>
                  <a:rPr lang="zh-CN" altLang="en-US" sz="30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：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30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机器人多采摘的苹果</a:t>
                </a:r>
                <a:r>
                  <a:rPr lang="zh-CN" altLang="en-US" sz="30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个数  </a:t>
                </a:r>
                <a:endParaRPr lang="en-US" altLang="zh-CN" sz="3000" dirty="0" smtClean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30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=</a:t>
                </a:r>
                <a:r>
                  <a:rPr lang="zh-CN" altLang="en-US" sz="30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机器人采摘的苹果个数－工人采摘的苹果个数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30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</a:t>
                </a:r>
                <a:r>
                  <a:rPr lang="en-US" altLang="zh-CN" sz="30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</a:t>
                </a:r>
                <a:r>
                  <a:rPr lang="zh-CN" altLang="en-US" sz="30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一个机械手的</a:t>
                </a:r>
                <a:r>
                  <a:rPr lang="zh-CN" altLang="en-US" sz="30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采摘效率×工作时间× </a:t>
                </a:r>
                <a:r>
                  <a:rPr lang="zh-CN" altLang="en-US" sz="30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机械手的个数－</a:t>
                </a:r>
                <a:r>
                  <a:rPr lang="zh-CN" altLang="en-US" sz="30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工人</a:t>
                </a:r>
                <a:r>
                  <a:rPr lang="zh-CN" altLang="en-US" sz="30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的</a:t>
                </a:r>
                <a:endParaRPr lang="en-US" altLang="zh-CN" sz="3000" dirty="0" smtClean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30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lang="en-US" altLang="zh-CN" sz="30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</a:t>
                </a:r>
                <a:r>
                  <a:rPr lang="zh-CN" altLang="en-US" sz="30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采摘</a:t>
                </a:r>
                <a:r>
                  <a:rPr lang="zh-CN" altLang="en-US" sz="30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效率×工作时间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30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</a:t>
                </a:r>
                <a:r>
                  <a:rPr lang="en-US" altLang="zh-CN" sz="30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=</a:t>
                </a:r>
                <a:r>
                  <a:rPr lang="zh-CN" altLang="en-US" sz="30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000" i="1" smtClean="0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30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30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8</m:t>
                        </m:r>
                        <m:r>
                          <m:rPr>
                            <m:nor/>
                          </m:rPr>
                          <a:rPr lang="zh-CN" altLang="en-US" sz="30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zh-CN" altLang="en-US" sz="30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lang="en-US" altLang="zh-CN" sz="30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×3600</a:t>
                </a:r>
                <a:r>
                  <a:rPr lang="zh-CN" altLang="en-US" sz="30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lang="zh-CN" altLang="en-US" sz="30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×</a:t>
                </a:r>
                <a:r>
                  <a:rPr lang="en-US" altLang="zh-CN" sz="30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m</a:t>
                </a:r>
                <a:r>
                  <a:rPr lang="zh-CN" altLang="en-US" sz="30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lang="en-US" altLang="zh-CN" sz="30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－</a:t>
                </a:r>
                <a:r>
                  <a:rPr lang="zh-CN" altLang="en-US" sz="30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000" i="1">
                            <a:latin typeface="Cambria Math"/>
                            <a:ea typeface="黑体" panose="02010609060101010101" pitchFamily="49" charset="-122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3000" dirty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3000" b="0" dirty="0" smtClean="0"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en-US" sz="30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×</a:t>
                </a:r>
                <a:r>
                  <a:rPr lang="en-US" altLang="zh-CN" sz="30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3600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30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=450</a:t>
                </a:r>
                <a:r>
                  <a:rPr lang="en-US" altLang="zh-CN" sz="3000" i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m </a:t>
                </a:r>
                <a:r>
                  <a:rPr lang="en-US" altLang="zh-CN" sz="30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－720</a:t>
                </a:r>
                <a:r>
                  <a:rPr lang="zh-CN" altLang="en-US" sz="30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:r>
                  <a:rPr lang="en-US" altLang="zh-CN" sz="3000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638" y="1269554"/>
                <a:ext cx="11089232" cy="5387818"/>
              </a:xfrm>
              <a:prstGeom prst="rect">
                <a:avLst/>
              </a:prstGeom>
              <a:blipFill rotWithShape="1">
                <a:blip r:embed="rId2"/>
                <a:stretch>
                  <a:fillRect l="-990" b="-792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85101" y="2083285"/>
            <a:ext cx="11172006" cy="381642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问题：用字母或含有字母的式子表示下列问题中的数量或数量关系</a:t>
            </a:r>
          </a:p>
          <a:p>
            <a:pPr>
              <a:lnSpc>
                <a:spcPct val="125000"/>
              </a:lnSpc>
            </a:pP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32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）某工程队负责铺设一条长</a:t>
            </a:r>
            <a:r>
              <a:rPr lang="en-US" altLang="zh-CN" sz="32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2km</a:t>
            </a:r>
            <a:r>
              <a:rPr lang="zh-CN" altLang="en-US" sz="32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的地下管道，经过</a:t>
            </a:r>
            <a:r>
              <a:rPr lang="en-US" altLang="zh-CN" sz="3200" i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d</a:t>
            </a:r>
            <a:r>
              <a:rPr lang="zh-CN" altLang="en-US" sz="32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天完成，用式子表示这支工程队平均每天铺设的管道长度</a:t>
            </a:r>
            <a:r>
              <a:rPr lang="en-US" altLang="zh-CN" sz="32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  <a:p>
            <a:pPr>
              <a:lnSpc>
                <a:spcPct val="125000"/>
              </a:lnSpc>
            </a:pPr>
            <a:r>
              <a:rPr lang="zh-CN" altLang="en-US" sz="32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（</a:t>
            </a:r>
            <a:r>
              <a:rPr 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）一个正方形的边长是</a:t>
            </a:r>
            <a:r>
              <a:rPr lang="en-US" altLang="zh-CN" sz="3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，这个正方形的周长</a:t>
            </a:r>
            <a:r>
              <a:rPr lang="en-US" altLang="zh-CN" sz="3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l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是多少</a:t>
            </a:r>
            <a:r>
              <a:rPr lang="zh-CN" altLang="en-US" sz="32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？</a:t>
            </a:r>
            <a:endParaRPr lang="en-US" altLang="zh-CN" sz="3200" dirty="0" smtClean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32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面积</a:t>
            </a:r>
            <a:r>
              <a:rPr lang="en-US" altLang="zh-CN" sz="3200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S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呢？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/>
              <p:cNvSpPr txBox="1"/>
              <p:nvPr/>
            </p:nvSpPr>
            <p:spPr>
              <a:xfrm>
                <a:off x="8255446" y="2709714"/>
                <a:ext cx="3052683" cy="1051246"/>
              </a:xfrm>
              <a:prstGeom prst="rect">
                <a:avLst/>
              </a:prstGeom>
              <a:noFill/>
            </p:spPr>
            <p:txBody>
              <a:bodyPr wrap="square" lIns="121917" tIns="60958" rIns="121917" bIns="60958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altLang="zh-CN" sz="3200" b="1" i="1" dirty="0" smtClean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ea typeface="黑体" panose="02010609060101010101" pitchFamily="49" charset="-122"/>
                              <a:cs typeface="Times New Roman" pitchFamily="18" charset="0"/>
                            </a:rPr>
                            <m:t>2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altLang="zh-CN" sz="3200" i="1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ea typeface="黑体" panose="02010609060101010101" pitchFamily="49" charset="-122"/>
                              <a:cs typeface="Times New Roman" pitchFamily="18" charset="0"/>
                            </a:rPr>
                            <m:t>d</m:t>
                          </m:r>
                        </m:den>
                      </m:f>
                    </m:oMath>
                  </m:oMathPara>
                </a14:m>
                <a:endParaRPr lang="en-US" altLang="zh-CN" sz="3200" b="1" dirty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5446" y="2709714"/>
                <a:ext cx="3052683" cy="105124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本框 8"/>
          <p:cNvSpPr txBox="1"/>
          <p:nvPr/>
        </p:nvSpPr>
        <p:spPr>
          <a:xfrm>
            <a:off x="3142878" y="5374010"/>
            <a:ext cx="3946646" cy="6139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周长</a:t>
            </a:r>
            <a:r>
              <a:rPr lang="en-US" altLang="zh-CN" sz="32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l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=4</a:t>
            </a:r>
            <a:r>
              <a:rPr lang="en-US" altLang="zh-CN" sz="32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，面积</a:t>
            </a:r>
            <a:r>
              <a:rPr lang="en-US" altLang="zh-CN" sz="32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S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</a:t>
            </a:r>
            <a:r>
              <a:rPr lang="en-US" altLang="zh-CN" sz="32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3200" b="1" baseline="300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985101" y="1378028"/>
            <a:ext cx="5326129" cy="584775"/>
            <a:chOff x="460374" y="894552"/>
            <a:chExt cx="5326129" cy="584775"/>
          </a:xfrm>
        </p:grpSpPr>
        <p:grpSp>
          <p:nvGrpSpPr>
            <p:cNvPr id="20" name="组合 19"/>
            <p:cNvGrpSpPr/>
            <p:nvPr/>
          </p:nvGrpSpPr>
          <p:grpSpPr>
            <a:xfrm>
              <a:off x="460374" y="894552"/>
              <a:ext cx="5326129" cy="584775"/>
              <a:chOff x="460374" y="894552"/>
              <a:chExt cx="5326129" cy="584775"/>
            </a:xfrm>
          </p:grpSpPr>
          <p:sp>
            <p:nvSpPr>
              <p:cNvPr id="22" name="圆角矩形 21"/>
              <p:cNvSpPr/>
              <p:nvPr/>
            </p:nvSpPr>
            <p:spPr>
              <a:xfrm>
                <a:off x="460374" y="916940"/>
                <a:ext cx="2373801" cy="54000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文本框 22"/>
              <p:cNvSpPr txBox="1"/>
              <p:nvPr/>
            </p:nvSpPr>
            <p:spPr>
              <a:xfrm>
                <a:off x="560661" y="894552"/>
                <a:ext cx="522584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32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</a:t>
                </a:r>
                <a:r>
                  <a:rPr lang="zh-CN" altLang="en-US" sz="32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一</a:t>
                </a:r>
                <a:r>
                  <a:rPr lang="en-US" altLang="zh-CN" sz="32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32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32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21" name="直接连接符 20"/>
            <p:cNvCxnSpPr/>
            <p:nvPr/>
          </p:nvCxnSpPr>
          <p:spPr>
            <a:xfrm>
              <a:off x="554355" y="914400"/>
              <a:ext cx="0" cy="54000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/>
              <p:cNvSpPr txBox="1"/>
              <p:nvPr/>
            </p:nvSpPr>
            <p:spPr>
              <a:xfrm>
                <a:off x="783412" y="1629594"/>
                <a:ext cx="11155921" cy="180677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121917" tIns="60958" rIns="121917" bIns="60958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800" b="1" dirty="0" smtClean="0">
                    <a:solidFill>
                      <a:schemeClr val="tx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</a:t>
                </a:r>
                <a:r>
                  <a:rPr lang="zh-CN" altLang="en-US" sz="2800" b="1" dirty="0">
                    <a:solidFill>
                      <a:schemeClr val="tx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上面问题找那个列出的式子</a:t>
                </a:r>
                <a:r>
                  <a:rPr lang="en-US" altLang="zh-CN" sz="2800" b="1" dirty="0">
                    <a:solidFill>
                      <a:schemeClr val="tx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5</a:t>
                </a:r>
                <a:r>
                  <a:rPr lang="en-US" altLang="zh-CN" sz="2800" b="1" i="1" dirty="0">
                    <a:solidFill>
                      <a:schemeClr val="tx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t</a:t>
                </a:r>
                <a:r>
                  <a:rPr lang="zh-CN" altLang="en-US" sz="2800" b="1" dirty="0">
                    <a:solidFill>
                      <a:schemeClr val="tx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</a:t>
                </a:r>
                <a:r>
                  <a:rPr lang="en-US" altLang="zh-CN" sz="28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800" b="1" i="1" dirty="0">
                            <a:solidFill>
                              <a:schemeClr val="tx1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n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800" b="1" dirty="0">
                            <a:solidFill>
                              <a:schemeClr val="tx1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en-US" sz="2800" b="1" dirty="0">
                    <a:solidFill>
                      <a:schemeClr val="tx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， </a:t>
                </a:r>
                <a:r>
                  <a:rPr lang="en-US" altLang="zh-CN" sz="2800" b="1" dirty="0">
                    <a:solidFill>
                      <a:schemeClr val="tx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450</a:t>
                </a:r>
                <a:r>
                  <a:rPr lang="en-US" altLang="zh-CN" sz="2800" b="1" dirty="0">
                    <a:solidFill>
                      <a:schemeClr val="tx1"/>
                    </a:solidFill>
                    <a:ea typeface="黑体" panose="02010609060101010101" pitchFamily="49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800" b="1" i="1" dirty="0">
                        <a:solidFill>
                          <a:schemeClr val="tx1"/>
                        </a:solidFill>
                        <a:latin typeface="Times New Roman" pitchFamily="18" charset="0"/>
                        <a:ea typeface="黑体" panose="02010609060101010101" pitchFamily="49" charset="-122"/>
                        <a:cs typeface="Times New Roman" pitchFamily="18" charset="0"/>
                      </a:rPr>
                      <m:t>m</m:t>
                    </m:r>
                    <m:r>
                      <a:rPr lang="en-US" altLang="zh-CN" sz="2800" b="1" i="1" dirty="0">
                        <a:solidFill>
                          <a:schemeClr val="tx1"/>
                        </a:solidFill>
                        <a:latin typeface="Cambria Math"/>
                        <a:ea typeface="黑体" panose="02010609060101010101" pitchFamily="49" charset="-122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altLang="zh-CN" sz="2800" b="1" dirty="0" smtClean="0">
                    <a:solidFill>
                      <a:schemeClr val="tx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－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solidFill>
                          <a:schemeClr val="tx1"/>
                        </a:solidFill>
                        <a:latin typeface="Cambria Math"/>
                        <a:ea typeface="黑体" panose="02010609060101010101" pitchFamily="49" charset="-122"/>
                        <a:cs typeface="Times New Roman" pitchFamily="18" charset="0"/>
                      </a:rPr>
                      <m:t>𝟕𝟐𝟎</m:t>
                    </m:r>
                  </m:oMath>
                </a14:m>
                <a:r>
                  <a:rPr lang="zh-CN" altLang="en-US" sz="2800" b="1" dirty="0" smtClean="0">
                    <a:solidFill>
                      <a:schemeClr val="tx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</a:t>
                </a:r>
                <a:r>
                  <a:rPr lang="en-US" altLang="zh-CN" sz="28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800" b="1" i="1" dirty="0">
                            <a:solidFill>
                              <a:schemeClr val="tx1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800" i="1" dirty="0">
                            <a:solidFill>
                              <a:schemeClr val="tx1"/>
                            </a:solidFill>
                            <a:latin typeface="Times New Roman" pitchFamily="18" charset="0"/>
                            <a:ea typeface="黑体" panose="02010609060101010101" pitchFamily="49" charset="-122"/>
                            <a:cs typeface="Times New Roman" pitchFamily="18" charset="0"/>
                          </a:rPr>
                          <m:t>d</m:t>
                        </m:r>
                      </m:den>
                    </m:f>
                    <m:r>
                      <a:rPr lang="en-US" altLang="zh-CN" sz="2800" b="1" i="1" dirty="0">
                        <a:solidFill>
                          <a:schemeClr val="tx1"/>
                        </a:solidFill>
                        <a:latin typeface="Cambria Math"/>
                        <a:ea typeface="黑体" panose="02010609060101010101" pitchFamily="49" charset="-122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zh-CN" altLang="en-US" sz="2800" b="1" dirty="0" smtClean="0">
                    <a:solidFill>
                      <a:schemeClr val="tx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</a:t>
                </a:r>
                <a:r>
                  <a:rPr lang="en-US" altLang="zh-CN" sz="2800" b="1" dirty="0" smtClean="0">
                    <a:solidFill>
                      <a:schemeClr val="tx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4</a:t>
                </a:r>
                <a:r>
                  <a:rPr lang="en-US" altLang="zh-CN" sz="2800" b="1" i="1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</a:t>
                </a:r>
                <a:r>
                  <a:rPr lang="zh-CN" altLang="en-US" sz="2800" b="1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</a:t>
                </a:r>
                <a:r>
                  <a:rPr lang="en-US" altLang="zh-CN" sz="2800" b="1" i="1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</a:t>
                </a:r>
                <a:r>
                  <a:rPr lang="en-US" altLang="zh-CN" sz="2800" b="1" baseline="30000" dirty="0" smtClean="0">
                    <a:solidFill>
                      <a:schemeClr val="tx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2</a:t>
                </a:r>
                <a:r>
                  <a:rPr lang="zh-CN" altLang="en-US" sz="2800" b="1" dirty="0">
                    <a:solidFill>
                      <a:schemeClr val="tx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，都是代数式</a:t>
                </a:r>
                <a:r>
                  <a:rPr lang="en-US" altLang="zh-CN" sz="2800" b="1" dirty="0">
                    <a:solidFill>
                      <a:schemeClr val="tx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.</a:t>
                </a:r>
                <a:r>
                  <a:rPr lang="zh-CN" altLang="en-US" sz="2800" b="1" dirty="0">
                    <a:solidFill>
                      <a:schemeClr val="tx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         </a:t>
                </a:r>
              </a:p>
            </p:txBody>
          </p:sp>
        </mc:Choice>
        <mc:Fallback xmlns=""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412" y="1629594"/>
                <a:ext cx="11155921" cy="1806773"/>
              </a:xfrm>
              <a:prstGeom prst="rect">
                <a:avLst/>
              </a:prstGeom>
              <a:blipFill rotWithShape="1">
                <a:blip r:embed="rId2"/>
                <a:stretch>
                  <a:fillRect l="-874" b="-3367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形状1"/>
          <p:cNvSpPr txBox="1"/>
          <p:nvPr/>
        </p:nvSpPr>
        <p:spPr>
          <a:xfrm>
            <a:off x="857604" y="3270285"/>
            <a:ext cx="11226185" cy="1580246"/>
          </a:xfrm>
          <a:prstGeom prst="rect">
            <a:avLst/>
          </a:prstGeom>
          <a:solidFill>
            <a:srgbClr val="FFFFFF">
              <a:alpha val="0"/>
            </a:srgbClr>
          </a:solidFill>
          <a:ln w="14288">
            <a:solidFill>
              <a:srgbClr val="FFFFFF">
                <a:alpha val="0"/>
              </a:srgbClr>
            </a:solidFill>
          </a:ln>
        </p:spPr>
        <p:txBody>
          <a:bodyPr wrap="square" lIns="121917" tIns="60958" rIns="121917" bIns="60958" rtlCol="0" anchor="ctr"/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定义：用</a:t>
            </a:r>
            <a:r>
              <a:rPr lang="zh-CN" altLang="en-US" sz="3200" b="1" dirty="0">
                <a:solidFill>
                  <a:schemeClr val="accent4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运算符号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把数或表示数的字母连接而成的式子，叫做</a:t>
            </a:r>
            <a:r>
              <a:rPr lang="zh-CN" altLang="en-US" sz="3200" b="1" u="sng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代数式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。</a:t>
            </a:r>
            <a:endParaRPr lang="zh-CN" altLang="en-US" sz="4000" b="1" dirty="0">
              <a:solidFill>
                <a:srgbClr val="FF0000"/>
              </a:solidFill>
              <a:latin typeface="Times New Roman" pitchFamily="18" charset="0"/>
              <a:ea typeface="Arial" panose="020B0604020202020204"/>
              <a:cs typeface="Times New Roman" pitchFamily="18" charset="0"/>
            </a:endParaRPr>
          </a:p>
        </p:txBody>
      </p:sp>
      <p:sp>
        <p:nvSpPr>
          <p:cNvPr id="10" name="文本3"/>
          <p:cNvSpPr txBox="1"/>
          <p:nvPr/>
        </p:nvSpPr>
        <p:spPr>
          <a:xfrm>
            <a:off x="918513" y="4850531"/>
            <a:ext cx="5761663" cy="949333"/>
          </a:xfrm>
          <a:prstGeom prst="rect">
            <a:avLst/>
          </a:prstGeom>
          <a:noFill/>
        </p:spPr>
        <p:txBody>
          <a:bodyPr wrap="square" lIns="121917" tIns="60958" rIns="121917" bIns="60958" rtlCol="0" anchor="t"/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单独一个数或者一个</a:t>
            </a:r>
            <a:r>
              <a:rPr lang="zh-CN" altLang="en-US" sz="3200" b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字母也</a:t>
            </a:r>
            <a:r>
              <a:rPr lang="zh-CN" altLang="en-US" sz="32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是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代数式</a:t>
            </a:r>
            <a:r>
              <a:rPr lang="zh-CN" altLang="en-US" sz="32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6470698" y="4277751"/>
            <a:ext cx="5309134" cy="2078591"/>
            <a:chOff x="7540" y="5013"/>
            <a:chExt cx="5668" cy="2268"/>
          </a:xfrm>
        </p:grpSpPr>
        <p:sp>
          <p:nvSpPr>
            <p:cNvPr id="8200" name="AutoShape 8"/>
            <p:cNvSpPr/>
            <p:nvPr/>
          </p:nvSpPr>
          <p:spPr>
            <a:xfrm>
              <a:off x="7540" y="5013"/>
              <a:ext cx="5668" cy="2268"/>
            </a:xfrm>
            <a:prstGeom prst="cloudCallout">
              <a:avLst>
                <a:gd name="adj1" fmla="val -95794"/>
                <a:gd name="adj2" fmla="val -53218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sz="37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239" y="5413"/>
              <a:ext cx="4441" cy="1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700">
                  <a:solidFill>
                    <a:srgbClr val="FFFF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这里的运算包括加、减、乘、除、乘方、开方，开方将在以后学习.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035244" y="1269554"/>
            <a:ext cx="5326129" cy="584775"/>
            <a:chOff x="460374" y="894552"/>
            <a:chExt cx="5326129" cy="584775"/>
          </a:xfrm>
        </p:grpSpPr>
        <p:grpSp>
          <p:nvGrpSpPr>
            <p:cNvPr id="19" name="组合 18"/>
            <p:cNvGrpSpPr/>
            <p:nvPr/>
          </p:nvGrpSpPr>
          <p:grpSpPr>
            <a:xfrm>
              <a:off x="460374" y="894552"/>
              <a:ext cx="5326129" cy="584775"/>
              <a:chOff x="460374" y="894552"/>
              <a:chExt cx="5326129" cy="584775"/>
            </a:xfrm>
          </p:grpSpPr>
          <p:sp>
            <p:nvSpPr>
              <p:cNvPr id="24" name="圆角矩形 23"/>
              <p:cNvSpPr/>
              <p:nvPr/>
            </p:nvSpPr>
            <p:spPr>
              <a:xfrm>
                <a:off x="460374" y="916940"/>
                <a:ext cx="2373801" cy="54000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5" name="文本框 22"/>
              <p:cNvSpPr txBox="1"/>
              <p:nvPr/>
            </p:nvSpPr>
            <p:spPr>
              <a:xfrm>
                <a:off x="560661" y="894552"/>
                <a:ext cx="522584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32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</a:t>
                </a:r>
                <a:r>
                  <a:rPr lang="zh-CN" altLang="en-US" sz="32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一</a:t>
                </a:r>
                <a:r>
                  <a:rPr lang="en-US" altLang="zh-CN" sz="32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32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【一起归纳】</a:t>
                </a:r>
                <a:endParaRPr lang="zh-CN" altLang="en-US" sz="32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20" name="直接连接符 19"/>
            <p:cNvCxnSpPr/>
            <p:nvPr/>
          </p:nvCxnSpPr>
          <p:spPr>
            <a:xfrm>
              <a:off x="554355" y="914400"/>
              <a:ext cx="0" cy="54000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1866</Words>
  <Application>Microsoft Office PowerPoint</Application>
  <PresentationFormat>自定义</PresentationFormat>
  <Paragraphs>134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7" baseType="lpstr">
      <vt:lpstr>Arial</vt:lpstr>
      <vt:lpstr>宋体</vt:lpstr>
      <vt:lpstr>等线</vt:lpstr>
      <vt:lpstr>隶书</vt:lpstr>
      <vt:lpstr>Calibri</vt:lpstr>
      <vt:lpstr>黑体</vt:lpstr>
      <vt:lpstr>楷体</vt:lpstr>
      <vt:lpstr>Times New Roman</vt:lpstr>
      <vt:lpstr>Cambria Math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812</cp:revision>
  <dcterms:created xsi:type="dcterms:W3CDTF">2023-10-19T08:02:00Z</dcterms:created>
  <dcterms:modified xsi:type="dcterms:W3CDTF">2024-08-21T07:35:06Z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2052-10.8.2.6948</vt:lpwstr>
  </property>
  <property fmtid="{D5CDD505-2E9C-101B-9397-08002B2CF9AE}" pid="3" name="ICV">
    <vt:lpwstr>E5876C79E128464E999B27F57E031B17_13</vt:lpwstr>
  </property>
</Properties>
</file>